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notesSlides/notesSlide7.xml" ContentType="application/vnd.openxmlformats-officedocument.presentationml.notesSlide+xml"/>
  <Override PartName="/ppt/slideLayouts/slideLayout3.xml" ContentType="application/vnd.openxmlformats-officedocument.presentationml.slideLayout+xml"/>
  <Override PartName="/ppt/viewProps.xml" ContentType="application/vnd.openxmlformats-officedocument.presentationml.viewProps+xml"/>
  <Override PartName="/docProps/app.xml" ContentType="application/vnd.openxmlformats-officedocument.extended-properties+xml"/>
  <Override PartName="/ppt/slides/slide3.xml" ContentType="application/vnd.openxmlformats-officedocument.presentationml.slide+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Masters/slideMaster1.xml" ContentType="application/vnd.openxmlformats-officedocument.presentationml.slideMaster+xml"/>
  <Override PartName="/ppt/presentation.xml" ContentType="application/vnd.openxmlformats-officedocument.presentationml.presentation.main+xml"/>
  <Override PartName="/ppt/slideLayouts/slideLayout10.xml" ContentType="application/vnd.openxmlformats-officedocument.presentationml.slideLayout+xml"/>
  <Override PartName="/ppt/notesMasters/notesMaster1.xml" ContentType="application/vnd.openxmlformats-officedocument.presentationml.notesMaster+xml"/>
  <Override PartName="/ppt/notesSlides/notesSlide3.xml" ContentType="application/vnd.openxmlformats-officedocument.presentationml.notesSlide+xml"/>
  <Override PartName="/ppt/theme/theme2.xml" ContentType="application/vnd.openxmlformats-officedocument.theme+xml"/>
  <Override PartName="/ppt/slides/slide5.xml" ContentType="application/vnd.openxmlformats-officedocument.presentationml.slide+xml"/>
  <Override PartName="/ppt/slides/slide9.xml" ContentType="application/vnd.openxmlformats-officedocument.presentationml.slide+xml"/>
  <Override PartName="/ppt/slideLayouts/slideLayout7.xml" ContentType="application/vnd.openxmlformats-officedocument.presentationml.slideLayout+xml"/>
  <Override PartName="/ppt/slides/slide7.xml" ContentType="application/vnd.openxmlformats-officedocument.presentationml.slide+xml"/>
  <Override PartName="/ppt/slideLayouts/slideLayout2.xml" ContentType="application/vnd.openxmlformats-officedocument.presentationml.slideLayout+xml"/>
  <Override PartName="/ppt/slides/slide4.xml" ContentType="application/vnd.openxmlformats-officedocument.presentationml.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slides/slide1.xml" ContentType="application/vnd.openxmlformats-officedocument.presentationml.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notesSlides/notesSlide6.xml" ContentType="application/vnd.openxmlformats-officedocument.presentationml.notesSlide+xml"/>
  <Override PartName="/ppt/presProps.xml" ContentType="application/vnd.openxmlformats-officedocument.presentationml.presProps+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tableStyles.xml" ContentType="application/vnd.openxmlformats-officedocument.presentationml.tableStyles+xml"/>
  <Override PartName="/ppt/slideLayouts/slideLayout5.xml" ContentType="application/vnd.openxmlformats-officedocument.presentationml.slideLayout+xml"/>
  <Override PartName="/ppt/theme/theme1.xml" ContentType="application/vnd.openxmlformats-officedocument.theme+xml"/>
  <Override PartName="/ppt/slides/slide6.xml" ContentType="application/vnd.openxmlformats-officedocument.presentationml.slide+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64" r:id="rId2"/>
    <p:sldId id="259" r:id="rId3"/>
    <p:sldId id="260" r:id="rId4"/>
    <p:sldId id="261" r:id="rId5"/>
    <p:sldId id="266" r:id="rId6"/>
    <p:sldId id="267" r:id="rId7"/>
    <p:sldId id="268" r:id="rId8"/>
    <p:sldId id="269" r:id="rId9"/>
    <p:sldId id="263" r:id="rId10"/>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6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761"/>
    <p:restoredTop sz="94661"/>
  </p:normalViewPr>
  <p:slideViewPr>
    <p:cSldViewPr snapToGrid="0">
      <p:cViewPr varScale="1">
        <p:scale>
          <a:sx n="83" d="100"/>
          <a:sy n="83" d="100"/>
        </p:scale>
        <p:origin x="240" y="8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EE89A1-3BE1-274B-8E8B-527B1C6CB5BE}" type="datetimeFigureOut">
              <a:rPr lang="nl-NL" smtClean="0"/>
              <a:t>22-09-2026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D9E9AB-3F80-5544-AC9A-3D3160401147}" type="slidenum">
              <a:rPr lang="nl-NL" smtClean="0"/>
              <a:t>‹nr.›</a:t>
            </a:fld>
            <a:endParaRPr lang="nl-NL"/>
          </a:p>
        </p:txBody>
      </p:sp>
    </p:spTree>
    <p:extLst>
      <p:ext uri="{BB962C8B-B14F-4D97-AF65-F5344CB8AC3E}">
        <p14:creationId xmlns:p14="http://schemas.microsoft.com/office/powerpoint/2010/main" val="34107280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Beste docent,</a:t>
            </a:r>
          </a:p>
          <a:p>
            <a:r>
              <a:rPr lang="nl-NL" sz="1200" b="0" i="0" kern="1200" dirty="0">
                <a:solidFill>
                  <a:schemeClr val="tx1"/>
                </a:solidFill>
                <a:effectLst/>
                <a:latin typeface="+mn-lt"/>
                <a:ea typeface="+mn-ea"/>
                <a:cs typeface="+mn-cs"/>
              </a:rPr>
              <a:t>Om de leerlingen zo goed mogelijk voor te bereiden op de voorstelling STIK, kun je gebruik maken van dit voorbereidende lesmateriaal.</a:t>
            </a:r>
          </a:p>
          <a:p>
            <a:r>
              <a:rPr lang="nl-NL" sz="1200" b="0" i="0" kern="1200" dirty="0">
                <a:solidFill>
                  <a:schemeClr val="tx1"/>
                </a:solidFill>
                <a:effectLst/>
                <a:latin typeface="+mn-lt"/>
                <a:ea typeface="+mn-ea"/>
                <a:cs typeface="+mn-cs"/>
              </a:rPr>
              <a:t>Wanneer de leerlingen voorafgaand aan de voorstelling hebben gesproken over theater en de thematiek van de voorstelling, stappen zij vaak met een actievere houding de theatertruck in.</a:t>
            </a:r>
          </a:p>
          <a:p>
            <a:r>
              <a:rPr lang="nl-NL" sz="1200" b="0" i="0" kern="1200" dirty="0">
                <a:solidFill>
                  <a:schemeClr val="tx1"/>
                </a:solidFill>
                <a:effectLst/>
                <a:latin typeface="+mn-lt"/>
                <a:ea typeface="+mn-ea"/>
                <a:cs typeface="+mn-cs"/>
              </a:rPr>
              <a:t>De voorbereiding begint bij een algemeen gesprek over theater. Wat weten de leerlingen al over theater? Waar moeten ze aan denken?</a:t>
            </a:r>
          </a:p>
          <a:p>
            <a:r>
              <a:rPr lang="nl-NL" sz="1200" b="0" i="0" kern="1200" dirty="0">
                <a:solidFill>
                  <a:schemeClr val="tx1"/>
                </a:solidFill>
                <a:effectLst/>
                <a:latin typeface="+mn-lt"/>
                <a:ea typeface="+mn-ea"/>
                <a:cs typeface="+mn-cs"/>
              </a:rPr>
              <a:t>Vervolgens komt het gegeven 'theater in de truck' aan bod. Een voorstelling in een vrachtwagen; hoe werkt dat? Bekijk het bijbehorende filmpje om daar een helder beeld van te krijgen.</a:t>
            </a:r>
          </a:p>
          <a:p>
            <a:r>
              <a:rPr lang="nl-NL" sz="1200" b="0" i="0" kern="1200" dirty="0">
                <a:solidFill>
                  <a:schemeClr val="tx1"/>
                </a:solidFill>
                <a:effectLst/>
                <a:latin typeface="+mn-lt"/>
                <a:ea typeface="+mn-ea"/>
                <a:cs typeface="+mn-cs"/>
              </a:rPr>
              <a:t>Daarna wordt de koppeling naar de voorstelling STIK gemaakt. Waar zou de voorstelling over kunnen gaan? Welke onderwerpen komen aan bod en hoe verhouden de leerlingen zich tot de thematiek? </a:t>
            </a:r>
          </a:p>
          <a:p>
            <a:r>
              <a:rPr lang="nl-NL" sz="1200" b="0" i="0" kern="1200" dirty="0">
                <a:solidFill>
                  <a:schemeClr val="tx1"/>
                </a:solidFill>
                <a:effectLst/>
                <a:latin typeface="+mn-lt"/>
                <a:ea typeface="+mn-ea"/>
                <a:cs typeface="+mn-cs"/>
              </a:rPr>
              <a:t>Vervolgens worden de acteurs voorgesteld in een filmpje. Tot slot volgt een kopje met bronnen en hulplijnen. </a:t>
            </a:r>
            <a:br>
              <a:rPr lang="nl-NL" sz="1200" b="0" i="0" kern="1200" dirty="0">
                <a:solidFill>
                  <a:schemeClr val="tx1"/>
                </a:solidFill>
                <a:effectLst/>
                <a:latin typeface="+mn-lt"/>
                <a:ea typeface="+mn-ea"/>
                <a:cs typeface="+mn-cs"/>
              </a:rPr>
            </a:br>
            <a:br>
              <a:rPr lang="nl-NL" sz="1200" b="0" i="0" kern="1200" dirty="0">
                <a:solidFill>
                  <a:schemeClr val="tx1"/>
                </a:solidFill>
                <a:effectLst/>
                <a:latin typeface="+mn-lt"/>
                <a:ea typeface="+mn-ea"/>
                <a:cs typeface="+mn-cs"/>
              </a:rPr>
            </a:br>
            <a:r>
              <a:rPr lang="nl-NL" sz="1200" b="0" i="0" kern="1200" dirty="0">
                <a:solidFill>
                  <a:schemeClr val="tx1"/>
                </a:solidFill>
                <a:effectLst/>
                <a:latin typeface="+mn-lt"/>
                <a:ea typeface="+mn-ea"/>
                <a:cs typeface="+mn-cs"/>
              </a:rPr>
              <a:t>Let op: deze voorstelling behandelt, voor sommige leerlingen, kwetsbare thematiek. Lees voorafgaand aan deze </a:t>
            </a:r>
            <a:r>
              <a:rPr lang="nl-NL" sz="1200" b="0" i="0" kern="1200" dirty="0" err="1">
                <a:solidFill>
                  <a:schemeClr val="tx1"/>
                </a:solidFill>
                <a:effectLst/>
                <a:latin typeface="+mn-lt"/>
                <a:ea typeface="+mn-ea"/>
                <a:cs typeface="+mn-cs"/>
              </a:rPr>
              <a:t>LessonUp</a:t>
            </a:r>
            <a:r>
              <a:rPr lang="nl-NL" sz="1200" b="0" i="0" kern="1200" dirty="0">
                <a:solidFill>
                  <a:schemeClr val="tx1"/>
                </a:solidFill>
                <a:effectLst/>
                <a:latin typeface="+mn-lt"/>
                <a:ea typeface="+mn-ea"/>
                <a:cs typeface="+mn-cs"/>
              </a:rPr>
              <a:t> de bijbehorende content </a:t>
            </a:r>
            <a:r>
              <a:rPr lang="nl-NL" sz="1200" b="0" i="0" kern="1200" dirty="0" err="1">
                <a:solidFill>
                  <a:schemeClr val="tx1"/>
                </a:solidFill>
                <a:effectLst/>
                <a:latin typeface="+mn-lt"/>
                <a:ea typeface="+mn-ea"/>
                <a:cs typeface="+mn-cs"/>
              </a:rPr>
              <a:t>note</a:t>
            </a:r>
            <a:r>
              <a:rPr lang="nl-NL" sz="1200" b="0" i="0" kern="1200" dirty="0">
                <a:solidFill>
                  <a:schemeClr val="tx1"/>
                </a:solidFill>
                <a:effectLst/>
                <a:latin typeface="+mn-lt"/>
                <a:ea typeface="+mn-ea"/>
                <a:cs typeface="+mn-cs"/>
              </a:rPr>
              <a:t> in de mail, om eventueel kwetsbare leerlingen naar eigen inzicht te kunnen begeleiden en benoem in de klas dat persoonlijke ervaringen alleen gedeeld worden als de leerling dat zelf wil.</a:t>
            </a:r>
          </a:p>
          <a:p>
            <a:r>
              <a:rPr lang="nl-NL" sz="1200" b="0" i="0" kern="1200" dirty="0">
                <a:solidFill>
                  <a:schemeClr val="tx1"/>
                </a:solidFill>
                <a:effectLst/>
                <a:latin typeface="+mn-lt"/>
                <a:ea typeface="+mn-ea"/>
                <a:cs typeface="+mn-cs"/>
              </a:rPr>
              <a:t>Veel succes en plezier met de les!</a:t>
            </a:r>
          </a:p>
        </p:txBody>
      </p:sp>
      <p:sp>
        <p:nvSpPr>
          <p:cNvPr id="4" name="Tijdelijke aanduiding voor dianummer 3"/>
          <p:cNvSpPr>
            <a:spLocks noGrp="1"/>
          </p:cNvSpPr>
          <p:nvPr>
            <p:ph type="sldNum" sz="quarter" idx="5"/>
          </p:nvPr>
        </p:nvSpPr>
        <p:spPr/>
        <p:txBody>
          <a:bodyPr/>
          <a:lstStyle/>
          <a:p>
            <a:fld id="{8ED8DC51-9D4D-4BA3-8EC4-5ACD55E36295}" type="slidenum">
              <a:rPr lang="nl-NL" smtClean="0"/>
              <a:t>1</a:t>
            </a:fld>
            <a:endParaRPr lang="nl-NL"/>
          </a:p>
        </p:txBody>
      </p:sp>
    </p:spTree>
    <p:extLst>
      <p:ext uri="{BB962C8B-B14F-4D97-AF65-F5344CB8AC3E}">
        <p14:creationId xmlns:p14="http://schemas.microsoft.com/office/powerpoint/2010/main" val="1054618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a:extLst>
              <a:ext uri="{FF2B5EF4-FFF2-40B4-BE49-F238E27FC236}">
                <a16:creationId xmlns:a16="http://schemas.microsoft.com/office/drawing/2014/main" id="{0EE2E473-27A7-C21F-B08F-4ED59DF50E3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Tijdelijke aanduiding voor notities 2">
            <a:extLst>
              <a:ext uri="{FF2B5EF4-FFF2-40B4-BE49-F238E27FC236}">
                <a16:creationId xmlns:a16="http://schemas.microsoft.com/office/drawing/2014/main" id="{93C0EB18-4D17-EB8F-D653-BE633AB9109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sz="1200" b="0" i="0" kern="1200" dirty="0">
                <a:solidFill>
                  <a:schemeClr val="tx1"/>
                </a:solidFill>
                <a:effectLst/>
                <a:latin typeface="+mn-lt"/>
                <a:ea typeface="+mn-ea"/>
                <a:cs typeface="+mn-cs"/>
              </a:rPr>
              <a:t>Ga met elkaar in gesprek over wat theater is. Probeer door te vragen en benadruk dat er in de antwoorden geen goed of fout bestaat.</a:t>
            </a:r>
          </a:p>
          <a:p>
            <a:r>
              <a:rPr lang="nl-NL" sz="1200" b="0" i="0" kern="1200" dirty="0">
                <a:solidFill>
                  <a:schemeClr val="tx1"/>
                </a:solidFill>
                <a:effectLst/>
                <a:latin typeface="+mn-lt"/>
                <a:ea typeface="+mn-ea"/>
                <a:cs typeface="+mn-cs"/>
              </a:rPr>
              <a:t>Suggesties om door te vragen zijn:</a:t>
            </a:r>
          </a:p>
          <a:p>
            <a:r>
              <a:rPr lang="nl-NL" sz="1200" b="0" i="0" kern="1200" dirty="0">
                <a:solidFill>
                  <a:schemeClr val="tx1"/>
                </a:solidFill>
                <a:effectLst/>
                <a:latin typeface="+mn-lt"/>
                <a:ea typeface="+mn-ea"/>
                <a:cs typeface="+mn-cs"/>
              </a:rPr>
              <a:t>- Welke theatervoorstellingen heb je al wel eens gezien?</a:t>
            </a:r>
          </a:p>
          <a:p>
            <a:r>
              <a:rPr lang="nl-NL" sz="1200" b="0" i="0" kern="1200" dirty="0">
                <a:solidFill>
                  <a:schemeClr val="tx1"/>
                </a:solidFill>
                <a:effectLst/>
                <a:latin typeface="+mn-lt"/>
                <a:ea typeface="+mn-ea"/>
                <a:cs typeface="+mn-cs"/>
              </a:rPr>
              <a:t>- Wat heeft deze ervaring met je gedaan?</a:t>
            </a:r>
          </a:p>
          <a:p>
            <a:r>
              <a:rPr lang="nl-NL" sz="1200" b="0" i="0" kern="1200" dirty="0">
                <a:solidFill>
                  <a:schemeClr val="tx1"/>
                </a:solidFill>
                <a:effectLst/>
                <a:latin typeface="+mn-lt"/>
                <a:ea typeface="+mn-ea"/>
                <a:cs typeface="+mn-cs"/>
              </a:rPr>
              <a:t>- Heb je er nog wel eens aan teruggedacht?</a:t>
            </a:r>
          </a:p>
          <a:p>
            <a:r>
              <a:rPr lang="nl-NL" sz="1200" b="0" i="0" kern="1200" dirty="0">
                <a:solidFill>
                  <a:schemeClr val="tx1"/>
                </a:solidFill>
                <a:effectLst/>
                <a:latin typeface="+mn-lt"/>
                <a:ea typeface="+mn-ea"/>
                <a:cs typeface="+mn-cs"/>
              </a:rPr>
              <a:t>- Kwamen er gedachtes of ideeën voorbij waar je nog niet eerder over had nagedacht? Welke?</a:t>
            </a:r>
          </a:p>
          <a:p>
            <a:r>
              <a:rPr lang="nl-NL" sz="1200" b="0" i="0" kern="1200" dirty="0">
                <a:solidFill>
                  <a:schemeClr val="tx1"/>
                </a:solidFill>
                <a:effectLst/>
                <a:latin typeface="+mn-lt"/>
                <a:ea typeface="+mn-ea"/>
                <a:cs typeface="+mn-cs"/>
              </a:rPr>
              <a:t>- Werd er tijdens de voorstelling ook iets van jou gevraagd als publiek?</a:t>
            </a:r>
          </a:p>
          <a:p>
            <a:r>
              <a:rPr lang="nl-NL" sz="1200" b="0" i="0" kern="1200" dirty="0">
                <a:solidFill>
                  <a:schemeClr val="tx1"/>
                </a:solidFill>
                <a:effectLst/>
                <a:latin typeface="+mn-lt"/>
                <a:ea typeface="+mn-ea"/>
                <a:cs typeface="+mn-cs"/>
              </a:rPr>
              <a:t>- Wat was er allemaal nodig om deze voorstelling aan jou te laten zien? Denk aan licht, geluid, acteurs, decor, etc.</a:t>
            </a:r>
          </a:p>
          <a:p>
            <a:r>
              <a:rPr lang="nl-NL" sz="1200" b="0" i="0" kern="1200" dirty="0">
                <a:solidFill>
                  <a:schemeClr val="tx1"/>
                </a:solidFill>
                <a:effectLst/>
                <a:latin typeface="+mn-lt"/>
                <a:ea typeface="+mn-ea"/>
                <a:cs typeface="+mn-cs"/>
              </a:rPr>
              <a:t>- Heb je zelf ook wel eens toneelgespeeld? Hoe was dat?</a:t>
            </a:r>
          </a:p>
        </p:txBody>
      </p:sp>
      <p:sp>
        <p:nvSpPr>
          <p:cNvPr id="17412" name="Tijdelijke aanduiding voor dianummer 3">
            <a:extLst>
              <a:ext uri="{FF2B5EF4-FFF2-40B4-BE49-F238E27FC236}">
                <a16:creationId xmlns:a16="http://schemas.microsoft.com/office/drawing/2014/main" id="{14F782C6-E689-4D0B-15C3-42500006EE1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E8EA214E-FFA2-43CE-9E9C-9843EB92CC15}" type="slidenum">
              <a:rPr lang="nl-NL" altLang="nl-NL"/>
              <a:pPr fontAlgn="base">
                <a:spcBef>
                  <a:spcPct val="0"/>
                </a:spcBef>
                <a:spcAft>
                  <a:spcPct val="0"/>
                </a:spcAft>
              </a:pPr>
              <a:t>2</a:t>
            </a:fld>
            <a:endParaRPr lang="nl-NL" altLang="nl-NL"/>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a:extLst>
              <a:ext uri="{FF2B5EF4-FFF2-40B4-BE49-F238E27FC236}">
                <a16:creationId xmlns:a16="http://schemas.microsoft.com/office/drawing/2014/main" id="{FDFFE50B-241D-09B0-AD0C-89A28EF70DE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Tijdelijke aanduiding voor notities 2">
            <a:extLst>
              <a:ext uri="{FF2B5EF4-FFF2-40B4-BE49-F238E27FC236}">
                <a16:creationId xmlns:a16="http://schemas.microsoft.com/office/drawing/2014/main" id="{6A9A6049-BE61-FBB4-C8F1-3ACCE5756F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sz="1200" b="0" i="0" kern="1200" dirty="0">
                <a:solidFill>
                  <a:schemeClr val="tx1"/>
                </a:solidFill>
                <a:effectLst/>
                <a:latin typeface="+mn-lt"/>
                <a:ea typeface="+mn-ea"/>
                <a:cs typeface="+mn-cs"/>
              </a:rPr>
              <a:t>Theater in een truck, hoe werkt dat?</a:t>
            </a:r>
          </a:p>
          <a:p>
            <a:r>
              <a:rPr lang="nl-NL" sz="1200" b="0" i="0" kern="1200" dirty="0">
                <a:solidFill>
                  <a:schemeClr val="tx1"/>
                </a:solidFill>
                <a:effectLst/>
                <a:latin typeface="+mn-lt"/>
                <a:ea typeface="+mn-ea"/>
                <a:cs typeface="+mn-cs"/>
              </a:rPr>
              <a:t>Om hier een goed beeld van te krijgen is het fijn om klassikaal het filmpje te bekijken.</a:t>
            </a:r>
          </a:p>
          <a:p>
            <a:r>
              <a:rPr lang="nl-NL" sz="1200" b="0" i="0" kern="1200" dirty="0">
                <a:solidFill>
                  <a:schemeClr val="tx1"/>
                </a:solidFill>
                <a:effectLst/>
                <a:latin typeface="+mn-lt"/>
                <a:ea typeface="+mn-ea"/>
                <a:cs typeface="+mn-cs"/>
              </a:rPr>
              <a:t>Stel vervolgens de volgende vraag:</a:t>
            </a:r>
          </a:p>
          <a:p>
            <a:r>
              <a:rPr lang="nl-NL" sz="1200" b="0" i="0" kern="1200" dirty="0">
                <a:solidFill>
                  <a:schemeClr val="tx1"/>
                </a:solidFill>
                <a:effectLst/>
                <a:latin typeface="+mn-lt"/>
                <a:ea typeface="+mn-ea"/>
                <a:cs typeface="+mn-cs"/>
              </a:rPr>
              <a:t>Wat is het verschil tussen film en theater?</a:t>
            </a:r>
          </a:p>
          <a:p>
            <a:r>
              <a:rPr lang="nl-NL" sz="1200" b="0" i="0" kern="1200" dirty="0">
                <a:solidFill>
                  <a:schemeClr val="tx1"/>
                </a:solidFill>
                <a:effectLst/>
                <a:latin typeface="+mn-lt"/>
                <a:ea typeface="+mn-ea"/>
                <a:cs typeface="+mn-cs"/>
              </a:rPr>
              <a:t>Deze vraag werkt prettig om de leerlingen bewust te maken van het feit dat je je als theaterpubliek anders gedraagt dan bij het kijken van een film. In de truck ben je als publiek heel dicht bij de acteurs. De acteurs kunnen dus alles zien en horen wat je zegt of doet. Tijdens de voorstelling mag je lachen, huilen of reageren als een acteur je iets vraagt maar praat er niet doorheen en zet je telefoon uit.</a:t>
            </a:r>
          </a:p>
          <a:p>
            <a:r>
              <a:rPr lang="nl-NL" sz="1200" b="0" i="0" kern="1200" dirty="0">
                <a:solidFill>
                  <a:schemeClr val="tx1"/>
                </a:solidFill>
                <a:effectLst/>
                <a:latin typeface="+mn-lt"/>
                <a:ea typeface="+mn-ea"/>
                <a:cs typeface="+mn-cs"/>
              </a:rPr>
              <a:t>Je kunt het filmpje eventueel even pauzeren op een moment waarop de kleine afstand tot het publiek goed zichtbaar is.</a:t>
            </a:r>
          </a:p>
        </p:txBody>
      </p:sp>
      <p:sp>
        <p:nvSpPr>
          <p:cNvPr id="19460" name="Tijdelijke aanduiding voor dianummer 3">
            <a:extLst>
              <a:ext uri="{FF2B5EF4-FFF2-40B4-BE49-F238E27FC236}">
                <a16:creationId xmlns:a16="http://schemas.microsoft.com/office/drawing/2014/main" id="{F65A80F4-02AB-4791-C8A7-5706373EBD5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40EED505-5AB8-4F0D-8573-1FB3912353D8}" type="slidenum">
              <a:rPr lang="nl-NL" altLang="nl-NL"/>
              <a:pPr fontAlgn="base">
                <a:spcBef>
                  <a:spcPct val="0"/>
                </a:spcBef>
                <a:spcAft>
                  <a:spcPct val="0"/>
                </a:spcAft>
              </a:pPr>
              <a:t>3</a:t>
            </a:fld>
            <a:endParaRPr lang="nl-NL" altLang="nl-NL"/>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41D0CB06-ABA0-0086-4E5B-E6DF4823362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Tijdelijke aanduiding voor notities 2">
            <a:extLst>
              <a:ext uri="{FF2B5EF4-FFF2-40B4-BE49-F238E27FC236}">
                <a16:creationId xmlns:a16="http://schemas.microsoft.com/office/drawing/2014/main" id="{84AAE5A3-0AF3-284F-114E-C7FC2276225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sz="1200" b="0" i="0" kern="1200" dirty="0">
                <a:solidFill>
                  <a:schemeClr val="tx1"/>
                </a:solidFill>
                <a:effectLst/>
                <a:latin typeface="+mn-lt"/>
                <a:ea typeface="+mn-ea"/>
                <a:cs typeface="+mn-cs"/>
              </a:rPr>
              <a:t>Ga, aan de hand van deze vragen, met elkaar in gesprek over de poster.</a:t>
            </a:r>
          </a:p>
          <a:p>
            <a:r>
              <a:rPr lang="nl-NL" sz="1200" b="0" i="0" kern="1200" dirty="0">
                <a:solidFill>
                  <a:schemeClr val="tx1"/>
                </a:solidFill>
                <a:effectLst/>
                <a:latin typeface="+mn-lt"/>
                <a:ea typeface="+mn-ea"/>
                <a:cs typeface="+mn-cs"/>
              </a:rPr>
              <a:t>Probeer de leerlingen in eerste instantie zo objectief mogelijk te laten benoemen wat ze zien. &amp;</a:t>
            </a:r>
            <a:r>
              <a:rPr lang="nl-NL" sz="1200" b="0" i="0" kern="1200" dirty="0" err="1">
                <a:solidFill>
                  <a:schemeClr val="tx1"/>
                </a:solidFill>
                <a:effectLst/>
                <a:latin typeface="+mn-lt"/>
                <a:ea typeface="+mn-ea"/>
                <a:cs typeface="+mn-cs"/>
              </a:rPr>
              <a:t>nbsp</a:t>
            </a:r>
            <a:r>
              <a:rPr lang="nl-NL" sz="1200" b="0" i="0" kern="1200" dirty="0">
                <a:solidFill>
                  <a:schemeClr val="tx1"/>
                </a:solidFill>
                <a:effectLst/>
                <a:latin typeface="+mn-lt"/>
                <a:ea typeface="+mn-ea"/>
                <a:cs typeface="+mn-cs"/>
              </a:rPr>
              <a:t>;</a:t>
            </a:r>
          </a:p>
          <a:p>
            <a:r>
              <a:rPr lang="nl-NL" sz="1200" b="0" i="0" kern="1200" dirty="0">
                <a:solidFill>
                  <a:schemeClr val="tx1"/>
                </a:solidFill>
                <a:effectLst/>
                <a:latin typeface="+mn-lt"/>
                <a:ea typeface="+mn-ea"/>
                <a:cs typeface="+mn-cs"/>
              </a:rPr>
              <a:t>Bijvoorbeeld:</a:t>
            </a:r>
          </a:p>
          <a:p>
            <a:r>
              <a:rPr lang="nl-NL" sz="1200" b="0" i="0" kern="1200" dirty="0">
                <a:solidFill>
                  <a:schemeClr val="tx1"/>
                </a:solidFill>
                <a:effectLst/>
                <a:latin typeface="+mn-lt"/>
                <a:ea typeface="+mn-ea"/>
                <a:cs typeface="+mn-cs"/>
              </a:rPr>
              <a:t>- Ik zie twee mensen</a:t>
            </a:r>
          </a:p>
          <a:p>
            <a:r>
              <a:rPr lang="nl-NL" sz="1200" b="0" i="0" kern="1200" dirty="0">
                <a:solidFill>
                  <a:schemeClr val="tx1"/>
                </a:solidFill>
                <a:effectLst/>
                <a:latin typeface="+mn-lt"/>
                <a:ea typeface="+mn-ea"/>
                <a:cs typeface="+mn-cs"/>
              </a:rPr>
              <a:t>- Ik zie twee wc-hokjes </a:t>
            </a:r>
          </a:p>
          <a:p>
            <a:r>
              <a:rPr lang="nl-NL" sz="1200" b="0" i="0" kern="1200" dirty="0">
                <a:solidFill>
                  <a:schemeClr val="tx1"/>
                </a:solidFill>
                <a:effectLst/>
                <a:latin typeface="+mn-lt"/>
                <a:ea typeface="+mn-ea"/>
                <a:cs typeface="+mn-cs"/>
              </a:rPr>
              <a:t>- Ik zie dat het meisje haar armen over elkaar heeft</a:t>
            </a:r>
          </a:p>
          <a:p>
            <a:r>
              <a:rPr lang="nl-NL" sz="1200" b="0" i="0" kern="1200" dirty="0">
                <a:solidFill>
                  <a:schemeClr val="tx1"/>
                </a:solidFill>
                <a:effectLst/>
                <a:latin typeface="+mn-lt"/>
                <a:ea typeface="+mn-ea"/>
                <a:cs typeface="+mn-cs"/>
              </a:rPr>
              <a:t>Probeer ook hier door te vragen. Wat zie je? Herkennen anderen dit? Wat valt er nog meer te benoemen, enzovoorts. Probeer zo weinig mogelijk in te vullen en laat de leerlingen zelf benoemen wat hen opvalt en welke associaties dat oproept. Ook hier is het weer belangrijk te benoemen dat er geen sprake is van goed of fout.</a:t>
            </a:r>
          </a:p>
        </p:txBody>
      </p:sp>
      <p:sp>
        <p:nvSpPr>
          <p:cNvPr id="21508" name="Tijdelijke aanduiding voor dianummer 3">
            <a:extLst>
              <a:ext uri="{FF2B5EF4-FFF2-40B4-BE49-F238E27FC236}">
                <a16:creationId xmlns:a16="http://schemas.microsoft.com/office/drawing/2014/main" id="{D3554512-1452-D493-FE4F-92D00B9DDA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B11ABFF0-123F-455B-B348-D4B753273DE3}" type="slidenum">
              <a:rPr lang="nl-NL" altLang="nl-NL"/>
              <a:pPr fontAlgn="base">
                <a:spcBef>
                  <a:spcPct val="0"/>
                </a:spcBef>
                <a:spcAft>
                  <a:spcPct val="0"/>
                </a:spcAft>
              </a:pPr>
              <a:t>4</a:t>
            </a:fld>
            <a:endParaRPr lang="nl-NL" altLang="nl-NL"/>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B7E57-C7D9-ED9D-EC88-E26F100B34A9}"/>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E29DCEAE-36B8-84D5-1F69-E9B00D8E643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Tijdelijke aanduiding voor notities 2">
            <a:extLst>
              <a:ext uri="{FF2B5EF4-FFF2-40B4-BE49-F238E27FC236}">
                <a16:creationId xmlns:a16="http://schemas.microsoft.com/office/drawing/2014/main" id="{2A938302-A83C-DB82-5B13-8E127A7CBE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NL" sz="1200" b="0" i="0" kern="1200" dirty="0">
                <a:solidFill>
                  <a:schemeClr val="tx1"/>
                </a:solidFill>
                <a:effectLst/>
                <a:latin typeface="+mn-lt"/>
                <a:ea typeface="+mn-ea"/>
                <a:cs typeface="+mn-cs"/>
              </a:rPr>
              <a:t>Lees met elkaar de omschrijving van de voorstelling. </a:t>
            </a:r>
          </a:p>
          <a:p>
            <a:r>
              <a:rPr lang="nl-NL" sz="1200" b="0" i="0" kern="1200" dirty="0">
                <a:solidFill>
                  <a:schemeClr val="tx1"/>
                </a:solidFill>
                <a:effectLst/>
                <a:latin typeface="+mn-lt"/>
                <a:ea typeface="+mn-ea"/>
                <a:cs typeface="+mn-cs"/>
              </a:rPr>
              <a:t>Bespreek daarna eventueel met elkaar:</a:t>
            </a:r>
          </a:p>
          <a:p>
            <a:r>
              <a:rPr lang="nl-NL" sz="1200" b="0" i="0" kern="1200" dirty="0">
                <a:solidFill>
                  <a:schemeClr val="tx1"/>
                </a:solidFill>
                <a:effectLst/>
                <a:latin typeface="+mn-lt"/>
                <a:ea typeface="+mn-ea"/>
                <a:cs typeface="+mn-cs"/>
              </a:rPr>
              <a:t>-Waar denk je nu dat de voorstelling over gaat?</a:t>
            </a:r>
          </a:p>
          <a:p>
            <a:r>
              <a:rPr lang="nl-NL" sz="1200" b="0" i="0" kern="1200" dirty="0">
                <a:solidFill>
                  <a:schemeClr val="tx1"/>
                </a:solidFill>
                <a:effectLst/>
                <a:latin typeface="+mn-lt"/>
                <a:ea typeface="+mn-ea"/>
                <a:cs typeface="+mn-cs"/>
              </a:rPr>
              <a:t>-Wat zijn je verwachtingen bij de voorstelling?</a:t>
            </a:r>
          </a:p>
        </p:txBody>
      </p:sp>
      <p:sp>
        <p:nvSpPr>
          <p:cNvPr id="21508" name="Tijdelijke aanduiding voor dianummer 3">
            <a:extLst>
              <a:ext uri="{FF2B5EF4-FFF2-40B4-BE49-F238E27FC236}">
                <a16:creationId xmlns:a16="http://schemas.microsoft.com/office/drawing/2014/main" id="{215387DF-BDB5-A17F-19D1-338B59CFEB1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B11ABFF0-123F-455B-B348-D4B753273DE3}" type="slidenum">
              <a:rPr lang="nl-NL" altLang="nl-NL"/>
              <a:pPr fontAlgn="base">
                <a:spcBef>
                  <a:spcPct val="0"/>
                </a:spcBef>
                <a:spcAft>
                  <a:spcPct val="0"/>
                </a:spcAft>
              </a:pPr>
              <a:t>5</a:t>
            </a:fld>
            <a:endParaRPr lang="nl-NL" altLang="nl-NL"/>
          </a:p>
        </p:txBody>
      </p:sp>
    </p:spTree>
    <p:extLst>
      <p:ext uri="{BB962C8B-B14F-4D97-AF65-F5344CB8AC3E}">
        <p14:creationId xmlns:p14="http://schemas.microsoft.com/office/powerpoint/2010/main" val="3283947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67C02-3FC1-6500-640E-234DE327A060}"/>
            </a:ext>
          </a:extLst>
        </p:cNvPr>
        <p:cNvGrpSpPr/>
        <p:nvPr/>
      </p:nvGrpSpPr>
      <p:grpSpPr>
        <a:xfrm>
          <a:off x="0" y="0"/>
          <a:ext cx="0" cy="0"/>
          <a:chOff x="0" y="0"/>
          <a:chExt cx="0" cy="0"/>
        </a:xfrm>
      </p:grpSpPr>
      <p:sp>
        <p:nvSpPr>
          <p:cNvPr id="21506" name="Tijdelijke aanduiding voor dia-afbeelding 1">
            <a:extLst>
              <a:ext uri="{FF2B5EF4-FFF2-40B4-BE49-F238E27FC236}">
                <a16:creationId xmlns:a16="http://schemas.microsoft.com/office/drawing/2014/main" id="{6A8EA312-BE73-926A-2EE5-2AE19DDB009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Tijdelijke aanduiding voor notities 2">
            <a:extLst>
              <a:ext uri="{FF2B5EF4-FFF2-40B4-BE49-F238E27FC236}">
                <a16:creationId xmlns:a16="http://schemas.microsoft.com/office/drawing/2014/main" id="{437A7FDA-2127-2B3A-FE7A-85437FA6B9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nl-NL" dirty="0"/>
              <a:t>Bekijk met elkaar het filmpje waarin we kennismaken met de acteurs van de voorstelling. </a:t>
            </a:r>
          </a:p>
        </p:txBody>
      </p:sp>
      <p:sp>
        <p:nvSpPr>
          <p:cNvPr id="21508" name="Tijdelijke aanduiding voor dianummer 3">
            <a:extLst>
              <a:ext uri="{FF2B5EF4-FFF2-40B4-BE49-F238E27FC236}">
                <a16:creationId xmlns:a16="http://schemas.microsoft.com/office/drawing/2014/main" id="{31C14B4E-181A-91FA-12A6-29B5C21528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B11ABFF0-123F-455B-B348-D4B753273DE3}" type="slidenum">
              <a:rPr lang="nl-NL" altLang="nl-NL"/>
              <a:pPr fontAlgn="base">
                <a:spcBef>
                  <a:spcPct val="0"/>
                </a:spcBef>
                <a:spcAft>
                  <a:spcPct val="0"/>
                </a:spcAft>
              </a:pPr>
              <a:t>6</a:t>
            </a:fld>
            <a:endParaRPr lang="nl-NL" altLang="nl-NL"/>
          </a:p>
        </p:txBody>
      </p:sp>
    </p:spTree>
    <p:extLst>
      <p:ext uri="{BB962C8B-B14F-4D97-AF65-F5344CB8AC3E}">
        <p14:creationId xmlns:p14="http://schemas.microsoft.com/office/powerpoint/2010/main" val="23208050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Belangrijk om te weten:</a:t>
            </a:r>
          </a:p>
          <a:p>
            <a:r>
              <a:rPr lang="nl-NL" sz="1200" b="0" i="0" kern="1200" dirty="0">
                <a:solidFill>
                  <a:schemeClr val="tx1"/>
                </a:solidFill>
                <a:effectLst/>
                <a:latin typeface="+mn-lt"/>
                <a:ea typeface="+mn-ea"/>
                <a:cs typeface="+mn-cs"/>
              </a:rPr>
              <a:t>In de voorstelling volgen we Minne en Stevie, twee jonge mensen die zich om verschillende redenen een buitenstaander voelen. Een belangrijk gegeven hierbij is dat het personage Minne zijn moeder verliest, en we zien hoe rouw op allerlei manieren terugkomt in zijn leven. Soms als verdriet, maar ook als boosheid, vermoeidheid, schuldgevoel, lichamelijke spanning of juist helemaal niets voelen. De voorstelling gaat niet alleen over het verlies zelf, maar vooral ook over wat er daarna gebeurt: hoe leef je verder met iemand die er niet meer is? Omdat dit onderwerp voor sommige leerlingen heel dichtbij kan komen, vinden we het belangrijk om scholen vooraf goed te informeren. Denk bijvoorbeeld aan leerlingen die zelf iemand hebben verloren, te maken hebben met ernstige ziekte in hun omgeving, midden in een rouwproces zitten of misschien pas net slecht nieuws hebben gekregen.</a:t>
            </a:r>
          </a:p>
          <a:p>
            <a:r>
              <a:rPr lang="nl-NL" sz="1200" b="0" i="0" kern="1200" dirty="0">
                <a:solidFill>
                  <a:schemeClr val="tx1"/>
                </a:solidFill>
                <a:effectLst/>
                <a:latin typeface="+mn-lt"/>
                <a:ea typeface="+mn-ea"/>
                <a:cs typeface="+mn-cs"/>
              </a:rPr>
              <a:t>Dat betekent niet dat de voorstelling voor hen niet geschikt is. Herkenning kan juist fijn of waardevol zijn. Wel vragen we scholen om vooraf te kijken of er leerlingen zijn voor wie wat extra aandacht of begeleiding prettig kan zijn.</a:t>
            </a:r>
          </a:p>
        </p:txBody>
      </p:sp>
      <p:sp>
        <p:nvSpPr>
          <p:cNvPr id="4" name="Tijdelijke aanduiding voor dianummer 3"/>
          <p:cNvSpPr>
            <a:spLocks noGrp="1"/>
          </p:cNvSpPr>
          <p:nvPr>
            <p:ph type="sldNum" sz="quarter" idx="5"/>
          </p:nvPr>
        </p:nvSpPr>
        <p:spPr/>
        <p:txBody>
          <a:bodyPr/>
          <a:lstStyle/>
          <a:p>
            <a:fld id="{CCD9E9AB-3F80-5544-AC9A-3D3160401147}" type="slidenum">
              <a:rPr lang="nl-NL" smtClean="0"/>
              <a:t>8</a:t>
            </a:fld>
            <a:endParaRPr lang="nl-NL"/>
          </a:p>
        </p:txBody>
      </p:sp>
    </p:spTree>
    <p:extLst>
      <p:ext uri="{BB962C8B-B14F-4D97-AF65-F5344CB8AC3E}">
        <p14:creationId xmlns:p14="http://schemas.microsoft.com/office/powerpoint/2010/main" val="2245431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jdelijke aanduiding voor dia-afbeelding 1">
            <a:extLst>
              <a:ext uri="{FF2B5EF4-FFF2-40B4-BE49-F238E27FC236}">
                <a16:creationId xmlns:a16="http://schemas.microsoft.com/office/drawing/2014/main" id="{9B571FC2-72D7-26C0-D075-70E1E68C626F}"/>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Tijdelijke aanduiding voor notities 2">
            <a:extLst>
              <a:ext uri="{FF2B5EF4-FFF2-40B4-BE49-F238E27FC236}">
                <a16:creationId xmlns:a16="http://schemas.microsoft.com/office/drawing/2014/main" id="{D3DCBD08-7A0F-D489-F938-6DA48F77467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nl-NL" altLang="nl-NL" dirty="0"/>
              <a:t>Een hele fijne voorstelling gewenst!</a:t>
            </a:r>
          </a:p>
        </p:txBody>
      </p:sp>
      <p:sp>
        <p:nvSpPr>
          <p:cNvPr id="25604" name="Tijdelijke aanduiding voor dianummer 3">
            <a:extLst>
              <a:ext uri="{FF2B5EF4-FFF2-40B4-BE49-F238E27FC236}">
                <a16:creationId xmlns:a16="http://schemas.microsoft.com/office/drawing/2014/main" id="{67B3FE12-E904-55BC-6761-0C87CBC2E23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649941AD-04DF-477F-A664-FFF13D2BCA08}" type="slidenum">
              <a:rPr lang="nl-NL" altLang="nl-NL"/>
              <a:pPr fontAlgn="base">
                <a:spcBef>
                  <a:spcPct val="0"/>
                </a:spcBef>
                <a:spcAft>
                  <a:spcPct val="0"/>
                </a:spcAft>
              </a:pPr>
              <a:t>9</a:t>
            </a:fld>
            <a:endParaRPr lang="nl-NL" altLang="nl-N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C95485-B4DC-5C4E-6762-C309096D8EA9}"/>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670FD798-EC4E-A460-D286-619B24E416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67EC8C01-BA11-5723-73AF-C9FB75B2C6AE}"/>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67B508A2-6A5B-735E-654E-EB4D0171250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9E19C6B-018A-E85E-E8E0-BB0719ED5AEB}"/>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7408607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F7C3D5-8608-DB25-D813-5C289F457CE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F25CCDCF-145C-5E21-CC2C-036F3F89BBAA}"/>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5AB2F4B-4C56-FBD6-68E1-797C8B5955A6}"/>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30AA2312-D06F-E501-921A-418B19F07E5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5A68EAC-634D-013D-2C20-ECB2A88B76FD}"/>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1646226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1F8E7C-40FA-462B-4AE3-9B8D37F44580}"/>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7F06E44B-4FA6-F980-C9CE-EC31FD8AAEE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E95D5234-81DD-4B6D-EC0E-5EBF0EA9E8EB}"/>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59EEBBE3-3AFE-CF40-E8E3-F806623D6FB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A3DA22CD-C7CA-5895-D1E3-E474A028F07D}"/>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2252645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2729C2-D395-A275-6950-CD7C80B58D64}"/>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EE373820-0C05-4989-CF14-76295FAB41B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9B2005D9-5AD0-F21D-57B6-F05535159936}"/>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1F46FFE-0EB6-5AA4-C4F2-CBDF51B1D136}"/>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6" name="Tijdelijke aanduiding voor voettekst 5">
            <a:extLst>
              <a:ext uri="{FF2B5EF4-FFF2-40B4-BE49-F238E27FC236}">
                <a16:creationId xmlns:a16="http://schemas.microsoft.com/office/drawing/2014/main" id="{25246740-BDEF-8D03-9346-EAA1D29950A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452C40C-43A4-2379-294F-A5031A82274A}"/>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2469301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95C8E-F4BE-3859-7FF2-12689700962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AA21B209-36AB-3F37-6774-DF3B25F9BAA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54FAB42-0E15-B1CE-7B43-298B0EABE0FC}"/>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0FC30FE-85DD-F982-6B26-18D4E39000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4FD53DA-B097-BF35-C507-5DB269B4C672}"/>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AA16355-63E7-E4C9-4A3B-19B40DFB648C}"/>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8" name="Tijdelijke aanduiding voor voettekst 7">
            <a:extLst>
              <a:ext uri="{FF2B5EF4-FFF2-40B4-BE49-F238E27FC236}">
                <a16:creationId xmlns:a16="http://schemas.microsoft.com/office/drawing/2014/main" id="{CE923DAF-15F3-3ECF-6978-31D31DF34A1C}"/>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4C590B57-317E-EE77-A0D5-111A8E5D4CF8}"/>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781121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BF3045-3BE9-B3C7-9472-5DC24A64C9BF}"/>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ADD198AF-7961-A863-4D73-9B93C0DC0CDA}"/>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4" name="Tijdelijke aanduiding voor voettekst 3">
            <a:extLst>
              <a:ext uri="{FF2B5EF4-FFF2-40B4-BE49-F238E27FC236}">
                <a16:creationId xmlns:a16="http://schemas.microsoft.com/office/drawing/2014/main" id="{06B5CB17-2A06-1244-3955-BF487B335F72}"/>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53F3DDBB-A5D4-AA9C-3457-7B45356ABA1E}"/>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386828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0B622193-5080-4716-D78C-C0E5BEF44E6E}"/>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3" name="Tijdelijke aanduiding voor voettekst 2">
            <a:extLst>
              <a:ext uri="{FF2B5EF4-FFF2-40B4-BE49-F238E27FC236}">
                <a16:creationId xmlns:a16="http://schemas.microsoft.com/office/drawing/2014/main" id="{66100349-1165-C5F3-AB2C-38051C5F26C1}"/>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BFFF0F53-B31B-5632-50E6-C10182B3CE01}"/>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487497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99EED3-CF92-C3F5-C5B4-52F3E5B0B3B5}"/>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FFEDF4C0-8239-6A25-DAD0-9312B1B557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520300A-BC3D-29B9-91DA-54913910A5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FAAA270C-6DC7-3958-CDE0-18E054788B68}"/>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6" name="Tijdelijke aanduiding voor voettekst 5">
            <a:extLst>
              <a:ext uri="{FF2B5EF4-FFF2-40B4-BE49-F238E27FC236}">
                <a16:creationId xmlns:a16="http://schemas.microsoft.com/office/drawing/2014/main" id="{35FF361F-D8DE-D2D4-71D7-06186871486E}"/>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FF5B9B7-7ABD-0FA6-0934-234BB0DEA0ED}"/>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1325388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F927A8-F6D7-C397-9962-03A796C6DF6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9D0ED306-E7A7-284D-2291-4193435D88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51099C95-E3FD-99B3-7C98-ADD9589089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8F48F4F-E381-338B-90DA-D571B2C16943}"/>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6" name="Tijdelijke aanduiding voor voettekst 5">
            <a:extLst>
              <a:ext uri="{FF2B5EF4-FFF2-40B4-BE49-F238E27FC236}">
                <a16:creationId xmlns:a16="http://schemas.microsoft.com/office/drawing/2014/main" id="{E7B08210-B63F-2452-5834-EF6B8B6871C1}"/>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9E189B1-81E7-E04A-595F-A190CC1F5FF3}"/>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640931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74C825-CEED-D6F8-BB4A-591191E5F631}"/>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C5BF390D-AEE9-8FE7-8514-B320F81D9622}"/>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B1D97EE8-3C18-55F4-C026-EE5E0A311462}"/>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0EC81170-6958-9FF6-DF52-91F38D463C4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51455E5-7430-AF37-3F2F-C980152F5003}"/>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2489527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41512464-C50D-43B3-07F9-6C08C87A12EF}"/>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87729E71-D50C-6133-556F-E7117B0429F0}"/>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094EF3F8-A08E-A643-51D1-810168BBB6FC}"/>
              </a:ext>
            </a:extLst>
          </p:cNvPr>
          <p:cNvSpPr>
            <a:spLocks noGrp="1"/>
          </p:cNvSpPr>
          <p:nvPr>
            <p:ph type="dt" sz="half" idx="10"/>
          </p:nvPr>
        </p:nvSpPr>
        <p:spPr/>
        <p:txBody>
          <a:body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2B5884EA-C1FD-1409-CD72-3CCDED567BC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CF701466-9F38-FB68-6CEA-68FB55E4FF56}"/>
              </a:ext>
            </a:extLst>
          </p:cNvPr>
          <p:cNvSpPr>
            <a:spLocks noGrp="1"/>
          </p:cNvSpPr>
          <p:nvPr>
            <p:ph type="sldNum" sz="quarter" idx="12"/>
          </p:nvPr>
        </p:nvSpPr>
        <p:spPr/>
        <p:txBody>
          <a:bodyPr/>
          <a:lstStyle/>
          <a:p>
            <a:fld id="{D0B737C7-2699-AF47-81E0-607374222CE8}" type="slidenum">
              <a:rPr lang="nl-NL" smtClean="0"/>
              <a:t>‹nr.›</a:t>
            </a:fld>
            <a:endParaRPr lang="nl-NL"/>
          </a:p>
        </p:txBody>
      </p:sp>
    </p:spTree>
    <p:extLst>
      <p:ext uri="{BB962C8B-B14F-4D97-AF65-F5344CB8AC3E}">
        <p14:creationId xmlns:p14="http://schemas.microsoft.com/office/powerpoint/2010/main" val="378855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65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3AEB12E-ADA0-2EE7-07D8-BA8E391B43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B3566B1B-A99C-E73F-C9B6-D093C51A8E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942548F-8532-DB34-396C-60002779F2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095411-1E72-9A44-A5E5-5F0237F88597}" type="datetimeFigureOut">
              <a:rPr lang="nl-NL" smtClean="0"/>
              <a:t>22-09-2026</a:t>
            </a:fld>
            <a:endParaRPr lang="nl-NL"/>
          </a:p>
        </p:txBody>
      </p:sp>
      <p:sp>
        <p:nvSpPr>
          <p:cNvPr id="5" name="Tijdelijke aanduiding voor voettekst 4">
            <a:extLst>
              <a:ext uri="{FF2B5EF4-FFF2-40B4-BE49-F238E27FC236}">
                <a16:creationId xmlns:a16="http://schemas.microsoft.com/office/drawing/2014/main" id="{9A8B3455-60AD-C074-55F5-D8C72CC399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E42DD409-27CF-D9C3-6E79-F36031D89D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B737C7-2699-AF47-81E0-607374222CE8}" type="slidenum">
              <a:rPr lang="nl-NL" smtClean="0"/>
              <a:t>‹nr.›</a:t>
            </a:fld>
            <a:endParaRPr lang="nl-NL"/>
          </a:p>
        </p:txBody>
      </p:sp>
    </p:spTree>
    <p:extLst>
      <p:ext uri="{BB962C8B-B14F-4D97-AF65-F5344CB8AC3E}">
        <p14:creationId xmlns:p14="http://schemas.microsoft.com/office/powerpoint/2010/main" val="19849293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ideo" Target="https://www.youtube.com/embed/fT1LOjm8UHI?feature=oembed" TargetMode="Externa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s://www.oostpool.nl/onderwijs/verdieping/stik/bronnenlijst-stik/"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hyperlink" Target="https://www.oostpool.nl/onderwijs/verdieping/stik/hulplijnen-stik/"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85FF1-76E1-9D5E-700B-B0BF278038C8}"/>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DA54D5A5-5492-5B2D-E3F7-DA53C96B7EDE}"/>
              </a:ext>
            </a:extLst>
          </p:cNvPr>
          <p:cNvPicPr>
            <a:picLocks noChangeAspect="1"/>
          </p:cNvPicPr>
          <p:nvPr/>
        </p:nvPicPr>
        <p:blipFill>
          <a:blip r:embed="rId3"/>
          <a:stretch>
            <a:fillRect/>
          </a:stretch>
        </p:blipFill>
        <p:spPr>
          <a:xfrm>
            <a:off x="450271" y="133350"/>
            <a:ext cx="4673600" cy="6591300"/>
          </a:xfrm>
          <a:prstGeom prst="rect">
            <a:avLst/>
          </a:prstGeom>
        </p:spPr>
      </p:pic>
      <p:sp>
        <p:nvSpPr>
          <p:cNvPr id="2" name="Tekstvak 1">
            <a:extLst>
              <a:ext uri="{FF2B5EF4-FFF2-40B4-BE49-F238E27FC236}">
                <a16:creationId xmlns:a16="http://schemas.microsoft.com/office/drawing/2014/main" id="{B2558F85-CCFA-30C7-6E22-2DA57EBB0AA9}"/>
              </a:ext>
            </a:extLst>
          </p:cNvPr>
          <p:cNvSpPr txBox="1"/>
          <p:nvPr/>
        </p:nvSpPr>
        <p:spPr>
          <a:xfrm>
            <a:off x="5845629" y="1503336"/>
            <a:ext cx="5127172" cy="4770537"/>
          </a:xfrm>
          <a:prstGeom prst="rect">
            <a:avLst/>
          </a:prstGeom>
          <a:noFill/>
        </p:spPr>
        <p:txBody>
          <a:bodyPr wrap="square" rtlCol="0">
            <a:spAutoFit/>
          </a:bodyPr>
          <a:lstStyle/>
          <a:p>
            <a:r>
              <a:rPr lang="nl-NL" sz="3800" dirty="0"/>
              <a:t>Binnenkort gaan jullie met de klas naar de voorstelling STIK. Gebruik deze </a:t>
            </a:r>
            <a:r>
              <a:rPr lang="nl-NL" sz="3800" dirty="0" err="1"/>
              <a:t>LessonUp</a:t>
            </a:r>
            <a:r>
              <a:rPr lang="nl-NL" sz="3800" dirty="0"/>
              <a:t> om zo voorbereid mogelijk de voorstelling in te gaan!</a:t>
            </a:r>
          </a:p>
          <a:p>
            <a:endParaRPr lang="nl-NL" sz="3800" dirty="0"/>
          </a:p>
        </p:txBody>
      </p:sp>
    </p:spTree>
    <p:extLst>
      <p:ext uri="{BB962C8B-B14F-4D97-AF65-F5344CB8AC3E}">
        <p14:creationId xmlns:p14="http://schemas.microsoft.com/office/powerpoint/2010/main" val="502985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kstvak 10">
            <a:extLst>
              <a:ext uri="{FF2B5EF4-FFF2-40B4-BE49-F238E27FC236}">
                <a16:creationId xmlns:a16="http://schemas.microsoft.com/office/drawing/2014/main" id="{F6178750-6A97-49BF-654E-61A9DDD81557}"/>
              </a:ext>
            </a:extLst>
          </p:cNvPr>
          <p:cNvSpPr txBox="1">
            <a:spLocks noChangeArrowheads="1"/>
          </p:cNvSpPr>
          <p:nvPr/>
        </p:nvSpPr>
        <p:spPr bwMode="auto">
          <a:xfrm>
            <a:off x="4818063" y="398463"/>
            <a:ext cx="58451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b="1" dirty="0">
                <a:latin typeface="+mn-lt"/>
              </a:rPr>
              <a:t>Theater</a:t>
            </a:r>
            <a:endParaRPr lang="nl-NL" altLang="nl-NL" sz="6000" b="1" i="1" dirty="0">
              <a:latin typeface="+mn-lt"/>
            </a:endParaRPr>
          </a:p>
        </p:txBody>
      </p:sp>
      <p:sp>
        <p:nvSpPr>
          <p:cNvPr id="16387" name="Tekstvak 1">
            <a:extLst>
              <a:ext uri="{FF2B5EF4-FFF2-40B4-BE49-F238E27FC236}">
                <a16:creationId xmlns:a16="http://schemas.microsoft.com/office/drawing/2014/main" id="{0A3B7F78-EBA7-2C82-A287-6616037EBC4E}"/>
              </a:ext>
            </a:extLst>
          </p:cNvPr>
          <p:cNvSpPr txBox="1">
            <a:spLocks noChangeArrowheads="1"/>
          </p:cNvSpPr>
          <p:nvPr/>
        </p:nvSpPr>
        <p:spPr bwMode="auto">
          <a:xfrm>
            <a:off x="1111249" y="1583086"/>
            <a:ext cx="876033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4000" dirty="0">
                <a:latin typeface="+mn-lt"/>
                <a:ea typeface="PP Neue Montreal" panose="00000500000000000000" pitchFamily="50" charset="0"/>
                <a:cs typeface="PP Neue Montreal" panose="00000500000000000000" pitchFamily="50" charset="0"/>
              </a:rPr>
              <a:t>Wat is theater? Wat is er belangrijk bij het kijken naar een voorstelling? </a:t>
            </a:r>
          </a:p>
        </p:txBody>
      </p:sp>
      <p:sp>
        <p:nvSpPr>
          <p:cNvPr id="16389" name="Tekstvak 7">
            <a:extLst>
              <a:ext uri="{FF2B5EF4-FFF2-40B4-BE49-F238E27FC236}">
                <a16:creationId xmlns:a16="http://schemas.microsoft.com/office/drawing/2014/main" id="{56944EC0-9771-646A-8417-8AC20D5EC975}"/>
              </a:ext>
            </a:extLst>
          </p:cNvPr>
          <p:cNvSpPr txBox="1">
            <a:spLocks noChangeArrowheads="1"/>
          </p:cNvSpPr>
          <p:nvPr/>
        </p:nvSpPr>
        <p:spPr bwMode="auto">
          <a:xfrm>
            <a:off x="1111249" y="3367763"/>
            <a:ext cx="955198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4000" dirty="0">
                <a:latin typeface="+mn-lt"/>
                <a:ea typeface="PP Neue Montreal" panose="00000500000000000000" pitchFamily="50" charset="0"/>
                <a:cs typeface="PP Neue Montreal" panose="00000500000000000000" pitchFamily="50" charset="0"/>
              </a:rPr>
              <a:t>Wat is het verschil tussen theater en film?</a:t>
            </a:r>
          </a:p>
        </p:txBody>
      </p:sp>
      <p:sp>
        <p:nvSpPr>
          <p:cNvPr id="16390" name="Tekstvak 9">
            <a:extLst>
              <a:ext uri="{FF2B5EF4-FFF2-40B4-BE49-F238E27FC236}">
                <a16:creationId xmlns:a16="http://schemas.microsoft.com/office/drawing/2014/main" id="{3EB71779-1A86-1CDB-B451-4C78385499B6}"/>
              </a:ext>
            </a:extLst>
          </p:cNvPr>
          <p:cNvSpPr txBox="1">
            <a:spLocks noChangeArrowheads="1"/>
          </p:cNvSpPr>
          <p:nvPr/>
        </p:nvSpPr>
        <p:spPr bwMode="auto">
          <a:xfrm>
            <a:off x="1111249" y="4536887"/>
            <a:ext cx="1021324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4000" dirty="0">
                <a:latin typeface="+mn-lt"/>
                <a:ea typeface="PP Neue Montreal" panose="00000500000000000000" pitchFamily="50" charset="0"/>
                <a:cs typeface="PP Neue Montreal" panose="00000500000000000000" pitchFamily="50" charset="0"/>
              </a:rPr>
              <a:t>STIK wordt gespeeld in een vrachtwagentruck. Hoe denk je dat dat in zijn werk gaat? </a:t>
            </a:r>
          </a:p>
        </p:txBody>
      </p:sp>
      <p:sp>
        <p:nvSpPr>
          <p:cNvPr id="14" name="Tekstballon: ovaal 13">
            <a:extLst>
              <a:ext uri="{FF2B5EF4-FFF2-40B4-BE49-F238E27FC236}">
                <a16:creationId xmlns:a16="http://schemas.microsoft.com/office/drawing/2014/main" id="{31A568C0-4407-273F-1911-73C1217EF503}"/>
              </a:ext>
            </a:extLst>
          </p:cNvPr>
          <p:cNvSpPr/>
          <p:nvPr/>
        </p:nvSpPr>
        <p:spPr>
          <a:xfrm>
            <a:off x="422951" y="1841530"/>
            <a:ext cx="344261" cy="206168"/>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2" name="Tekstballon: ovaal 13">
            <a:extLst>
              <a:ext uri="{FF2B5EF4-FFF2-40B4-BE49-F238E27FC236}">
                <a16:creationId xmlns:a16="http://schemas.microsoft.com/office/drawing/2014/main" id="{1209CF69-1430-8B27-5E03-FBD7BBAB51BE}"/>
              </a:ext>
            </a:extLst>
          </p:cNvPr>
          <p:cNvSpPr/>
          <p:nvPr/>
        </p:nvSpPr>
        <p:spPr>
          <a:xfrm>
            <a:off x="422951" y="3596974"/>
            <a:ext cx="344261" cy="249464"/>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3" name="Tekstballon: ovaal 13">
            <a:extLst>
              <a:ext uri="{FF2B5EF4-FFF2-40B4-BE49-F238E27FC236}">
                <a16:creationId xmlns:a16="http://schemas.microsoft.com/office/drawing/2014/main" id="{1C6D860A-E0DD-EE99-DAA3-C9051B3EA01A}"/>
              </a:ext>
            </a:extLst>
          </p:cNvPr>
          <p:cNvSpPr/>
          <p:nvPr/>
        </p:nvSpPr>
        <p:spPr>
          <a:xfrm>
            <a:off x="422951" y="4739178"/>
            <a:ext cx="344261" cy="249464"/>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kstvak 10">
            <a:extLst>
              <a:ext uri="{FF2B5EF4-FFF2-40B4-BE49-F238E27FC236}">
                <a16:creationId xmlns:a16="http://schemas.microsoft.com/office/drawing/2014/main" id="{F8D5B70C-5D33-BCCF-27AB-00F953A8AE59}"/>
              </a:ext>
            </a:extLst>
          </p:cNvPr>
          <p:cNvSpPr txBox="1">
            <a:spLocks noChangeArrowheads="1"/>
          </p:cNvSpPr>
          <p:nvPr/>
        </p:nvSpPr>
        <p:spPr bwMode="auto">
          <a:xfrm>
            <a:off x="2565156" y="434976"/>
            <a:ext cx="70616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b="1" dirty="0">
                <a:latin typeface="+mn-lt"/>
              </a:rPr>
              <a:t>Theater in een truck</a:t>
            </a:r>
            <a:endParaRPr lang="nl-NL" altLang="nl-NL" sz="6000" b="1" i="1" dirty="0">
              <a:latin typeface="+mn-lt"/>
            </a:endParaRPr>
          </a:p>
        </p:txBody>
      </p:sp>
      <p:pic>
        <p:nvPicPr>
          <p:cNvPr id="3" name="Onlinemedia 2" title="PROMO THEATERTRUCK - SONNEVANCK &amp; OOSTPOOL">
            <a:hlinkClick r:id="" action="ppaction://media"/>
            <a:extLst>
              <a:ext uri="{FF2B5EF4-FFF2-40B4-BE49-F238E27FC236}">
                <a16:creationId xmlns:a16="http://schemas.microsoft.com/office/drawing/2014/main" id="{AF56DD73-9556-144B-32A9-6552429FE62E}"/>
              </a:ext>
            </a:extLst>
          </p:cNvPr>
          <p:cNvPicPr>
            <a:picLocks noRot="1" noChangeAspect="1"/>
          </p:cNvPicPr>
          <p:nvPr>
            <a:videoFile r:link="rId1"/>
          </p:nvPr>
        </p:nvPicPr>
        <p:blipFill>
          <a:blip r:embed="rId4"/>
          <a:stretch>
            <a:fillRect/>
          </a:stretch>
        </p:blipFill>
        <p:spPr>
          <a:xfrm>
            <a:off x="1714954" y="1673224"/>
            <a:ext cx="8413750" cy="4749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kstvak 10">
            <a:extLst>
              <a:ext uri="{FF2B5EF4-FFF2-40B4-BE49-F238E27FC236}">
                <a16:creationId xmlns:a16="http://schemas.microsoft.com/office/drawing/2014/main" id="{A16CB6B1-4F71-A028-8DB6-BA0F6D520DB7}"/>
              </a:ext>
            </a:extLst>
          </p:cNvPr>
          <p:cNvSpPr txBox="1">
            <a:spLocks noChangeArrowheads="1"/>
          </p:cNvSpPr>
          <p:nvPr/>
        </p:nvSpPr>
        <p:spPr bwMode="auto">
          <a:xfrm>
            <a:off x="927585" y="747379"/>
            <a:ext cx="5876171"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b="1" dirty="0">
                <a:latin typeface="+mn-lt"/>
              </a:rPr>
              <a:t>Posteropdracht</a:t>
            </a:r>
          </a:p>
        </p:txBody>
      </p:sp>
      <p:sp>
        <p:nvSpPr>
          <p:cNvPr id="20488" name="Tekstvak 8">
            <a:extLst>
              <a:ext uri="{FF2B5EF4-FFF2-40B4-BE49-F238E27FC236}">
                <a16:creationId xmlns:a16="http://schemas.microsoft.com/office/drawing/2014/main" id="{937C4AB4-890D-92B9-187C-752D6282796F}"/>
              </a:ext>
            </a:extLst>
          </p:cNvPr>
          <p:cNvSpPr txBox="1">
            <a:spLocks noChangeArrowheads="1"/>
          </p:cNvSpPr>
          <p:nvPr/>
        </p:nvSpPr>
        <p:spPr bwMode="auto">
          <a:xfrm>
            <a:off x="1573891" y="3003615"/>
            <a:ext cx="4640262"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2800" dirty="0">
                <a:latin typeface="+mn-lt"/>
                <a:ea typeface="PP Neue Montreal" panose="00000500000000000000" pitchFamily="50" charset="0"/>
                <a:cs typeface="PP Neue Montreal" panose="00000500000000000000" pitchFamily="50" charset="0"/>
              </a:rPr>
              <a:t>Wat zie je op de poster?</a:t>
            </a:r>
          </a:p>
        </p:txBody>
      </p:sp>
      <p:sp>
        <p:nvSpPr>
          <p:cNvPr id="20489" name="Tekstvak 11">
            <a:extLst>
              <a:ext uri="{FF2B5EF4-FFF2-40B4-BE49-F238E27FC236}">
                <a16:creationId xmlns:a16="http://schemas.microsoft.com/office/drawing/2014/main" id="{D5FC2909-D0C5-791F-6582-189930AA687E}"/>
              </a:ext>
            </a:extLst>
          </p:cNvPr>
          <p:cNvSpPr txBox="1">
            <a:spLocks noChangeArrowheads="1"/>
          </p:cNvSpPr>
          <p:nvPr/>
        </p:nvSpPr>
        <p:spPr bwMode="auto">
          <a:xfrm>
            <a:off x="1573891" y="3831713"/>
            <a:ext cx="4873625"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2800" dirty="0">
                <a:latin typeface="+mn-lt"/>
                <a:ea typeface="PP Neue Montreal" panose="00000500000000000000" pitchFamily="50" charset="0"/>
                <a:cs typeface="PP Neue Montreal" panose="00000500000000000000" pitchFamily="50" charset="0"/>
              </a:rPr>
              <a:t>Wat denk je als je naar de poster kijkt?</a:t>
            </a:r>
          </a:p>
        </p:txBody>
      </p:sp>
      <p:sp>
        <p:nvSpPr>
          <p:cNvPr id="20490" name="Tekstvak 13">
            <a:extLst>
              <a:ext uri="{FF2B5EF4-FFF2-40B4-BE49-F238E27FC236}">
                <a16:creationId xmlns:a16="http://schemas.microsoft.com/office/drawing/2014/main" id="{3605CA60-8FF0-9B7D-DE07-81094257D087}"/>
              </a:ext>
            </a:extLst>
          </p:cNvPr>
          <p:cNvSpPr txBox="1">
            <a:spLocks noChangeArrowheads="1"/>
          </p:cNvSpPr>
          <p:nvPr/>
        </p:nvSpPr>
        <p:spPr bwMode="auto">
          <a:xfrm>
            <a:off x="1573892" y="4986872"/>
            <a:ext cx="48736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2800" dirty="0">
                <a:latin typeface="+mn-lt"/>
                <a:ea typeface="PP Neue Montreal" panose="00000500000000000000" pitchFamily="50" charset="0"/>
                <a:cs typeface="PP Neue Montreal" panose="00000500000000000000" pitchFamily="50" charset="0"/>
              </a:rPr>
              <a:t>Waar verwacht je dat de voorstelling over zal gaan?</a:t>
            </a:r>
          </a:p>
        </p:txBody>
      </p:sp>
      <p:sp>
        <p:nvSpPr>
          <p:cNvPr id="3" name="Tekstballon: ovaal 13">
            <a:extLst>
              <a:ext uri="{FF2B5EF4-FFF2-40B4-BE49-F238E27FC236}">
                <a16:creationId xmlns:a16="http://schemas.microsoft.com/office/drawing/2014/main" id="{8628D5FD-C13B-57DC-207B-B1C0626EDCA2}"/>
              </a:ext>
            </a:extLst>
          </p:cNvPr>
          <p:cNvSpPr/>
          <p:nvPr/>
        </p:nvSpPr>
        <p:spPr>
          <a:xfrm>
            <a:off x="995201" y="3116842"/>
            <a:ext cx="378687" cy="226785"/>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4" name="Tekstballon: ovaal 13">
            <a:extLst>
              <a:ext uri="{FF2B5EF4-FFF2-40B4-BE49-F238E27FC236}">
                <a16:creationId xmlns:a16="http://schemas.microsoft.com/office/drawing/2014/main" id="{71A1E186-DE0E-CF5E-28CD-003A164AA9B3}"/>
              </a:ext>
            </a:extLst>
          </p:cNvPr>
          <p:cNvSpPr/>
          <p:nvPr/>
        </p:nvSpPr>
        <p:spPr>
          <a:xfrm>
            <a:off x="996266" y="3938547"/>
            <a:ext cx="378687" cy="226785"/>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sp>
        <p:nvSpPr>
          <p:cNvPr id="8" name="Tekstballon: ovaal 13">
            <a:extLst>
              <a:ext uri="{FF2B5EF4-FFF2-40B4-BE49-F238E27FC236}">
                <a16:creationId xmlns:a16="http://schemas.microsoft.com/office/drawing/2014/main" id="{7820B383-6195-9351-FFEC-813E6FB801F0}"/>
              </a:ext>
            </a:extLst>
          </p:cNvPr>
          <p:cNvSpPr/>
          <p:nvPr/>
        </p:nvSpPr>
        <p:spPr>
          <a:xfrm>
            <a:off x="995202" y="5128387"/>
            <a:ext cx="378687" cy="226785"/>
          </a:xfrm>
          <a:prstGeom prst="wedgeEllipseCallout">
            <a:avLst/>
          </a:prstGeom>
          <a:solidFill>
            <a:schemeClr val="accent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nl-NL"/>
          </a:p>
        </p:txBody>
      </p:sp>
      <p:pic>
        <p:nvPicPr>
          <p:cNvPr id="5" name="Afbeelding 4">
            <a:extLst>
              <a:ext uri="{FF2B5EF4-FFF2-40B4-BE49-F238E27FC236}">
                <a16:creationId xmlns:a16="http://schemas.microsoft.com/office/drawing/2014/main" id="{82CD0184-70F9-6890-B394-F865B0F0D2CB}"/>
              </a:ext>
            </a:extLst>
          </p:cNvPr>
          <p:cNvPicPr>
            <a:picLocks noChangeAspect="1"/>
          </p:cNvPicPr>
          <p:nvPr/>
        </p:nvPicPr>
        <p:blipFill>
          <a:blip r:embed="rId3"/>
          <a:stretch>
            <a:fillRect/>
          </a:stretch>
        </p:blipFill>
        <p:spPr>
          <a:xfrm>
            <a:off x="7226209" y="114966"/>
            <a:ext cx="4673600" cy="6591300"/>
          </a:xfrm>
          <a:prstGeom prst="rect">
            <a:avLst/>
          </a:prstGeom>
        </p:spPr>
      </p:pic>
      <p:sp>
        <p:nvSpPr>
          <p:cNvPr id="2" name="Tekstvak 1">
            <a:extLst>
              <a:ext uri="{FF2B5EF4-FFF2-40B4-BE49-F238E27FC236}">
                <a16:creationId xmlns:a16="http://schemas.microsoft.com/office/drawing/2014/main" id="{D4426F87-42E0-A865-6F00-FB4EE6F2A0EC}"/>
              </a:ext>
            </a:extLst>
          </p:cNvPr>
          <p:cNvSpPr txBox="1"/>
          <p:nvPr/>
        </p:nvSpPr>
        <p:spPr>
          <a:xfrm>
            <a:off x="914579" y="1747662"/>
            <a:ext cx="5335633" cy="1323439"/>
          </a:xfrm>
          <a:prstGeom prst="rect">
            <a:avLst/>
          </a:prstGeom>
          <a:noFill/>
        </p:spPr>
        <p:txBody>
          <a:bodyPr wrap="square" rtlCol="0">
            <a:spAutoFit/>
          </a:bodyPr>
          <a:lstStyle/>
          <a:p>
            <a:r>
              <a:rPr lang="nl-NL" sz="2600" dirty="0"/>
              <a:t>Bekijk de poster van STIK en ga met elkaar in gesprek:</a:t>
            </a:r>
          </a:p>
          <a:p>
            <a:endParaRPr lang="nl-NL"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F0D73-CF78-749D-BBAC-AFD7B22DB877}"/>
            </a:ext>
          </a:extLst>
        </p:cNvPr>
        <p:cNvGrpSpPr/>
        <p:nvPr/>
      </p:nvGrpSpPr>
      <p:grpSpPr>
        <a:xfrm>
          <a:off x="0" y="0"/>
          <a:ext cx="0" cy="0"/>
          <a:chOff x="0" y="0"/>
          <a:chExt cx="0" cy="0"/>
        </a:xfrm>
      </p:grpSpPr>
      <p:sp>
        <p:nvSpPr>
          <p:cNvPr id="20482" name="Tekstvak 10">
            <a:extLst>
              <a:ext uri="{FF2B5EF4-FFF2-40B4-BE49-F238E27FC236}">
                <a16:creationId xmlns:a16="http://schemas.microsoft.com/office/drawing/2014/main" id="{221E0DD4-F566-749C-12DB-5F3796EEE421}"/>
              </a:ext>
            </a:extLst>
          </p:cNvPr>
          <p:cNvSpPr txBox="1">
            <a:spLocks noChangeArrowheads="1"/>
          </p:cNvSpPr>
          <p:nvPr/>
        </p:nvSpPr>
        <p:spPr bwMode="auto">
          <a:xfrm>
            <a:off x="1322205" y="205055"/>
            <a:ext cx="954759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b="1" dirty="0">
                <a:latin typeface="+mn-lt"/>
              </a:rPr>
              <a:t>Voorstellingsomschrijving</a:t>
            </a:r>
          </a:p>
        </p:txBody>
      </p:sp>
      <p:sp>
        <p:nvSpPr>
          <p:cNvPr id="20483" name="Tekstvak 1">
            <a:extLst>
              <a:ext uri="{FF2B5EF4-FFF2-40B4-BE49-F238E27FC236}">
                <a16:creationId xmlns:a16="http://schemas.microsoft.com/office/drawing/2014/main" id="{85288DCD-12C5-ECE2-F80D-95C8ACCD272D}"/>
              </a:ext>
            </a:extLst>
          </p:cNvPr>
          <p:cNvSpPr txBox="1">
            <a:spLocks noChangeArrowheads="1"/>
          </p:cNvSpPr>
          <p:nvPr/>
        </p:nvSpPr>
        <p:spPr bwMode="auto">
          <a:xfrm>
            <a:off x="361073" y="1220718"/>
            <a:ext cx="11270862" cy="5262979"/>
          </a:xfrm>
          <a:custGeom>
            <a:avLst/>
            <a:gdLst>
              <a:gd name="csX0" fmla="*/ 0 w 11270862"/>
              <a:gd name="csY0" fmla="*/ 0 h 5262979"/>
              <a:gd name="csX1" fmla="*/ 550283 w 11270862"/>
              <a:gd name="csY1" fmla="*/ 0 h 5262979"/>
              <a:gd name="csX2" fmla="*/ 875149 w 11270862"/>
              <a:gd name="csY2" fmla="*/ 0 h 5262979"/>
              <a:gd name="csX3" fmla="*/ 1763558 w 11270862"/>
              <a:gd name="csY3" fmla="*/ 0 h 5262979"/>
              <a:gd name="csX4" fmla="*/ 2313842 w 11270862"/>
              <a:gd name="csY4" fmla="*/ 0 h 5262979"/>
              <a:gd name="csX5" fmla="*/ 2864125 w 11270862"/>
              <a:gd name="csY5" fmla="*/ 0 h 5262979"/>
              <a:gd name="csX6" fmla="*/ 3752534 w 11270862"/>
              <a:gd name="csY6" fmla="*/ 0 h 5262979"/>
              <a:gd name="csX7" fmla="*/ 4190109 w 11270862"/>
              <a:gd name="csY7" fmla="*/ 0 h 5262979"/>
              <a:gd name="csX8" fmla="*/ 5078518 w 11270862"/>
              <a:gd name="csY8" fmla="*/ 0 h 5262979"/>
              <a:gd name="csX9" fmla="*/ 5966927 w 11270862"/>
              <a:gd name="csY9" fmla="*/ 0 h 5262979"/>
              <a:gd name="csX10" fmla="*/ 6629919 w 11270862"/>
              <a:gd name="csY10" fmla="*/ 0 h 5262979"/>
              <a:gd name="csX11" fmla="*/ 7518328 w 11270862"/>
              <a:gd name="csY11" fmla="*/ 0 h 5262979"/>
              <a:gd name="csX12" fmla="*/ 8068611 w 11270862"/>
              <a:gd name="csY12" fmla="*/ 0 h 5262979"/>
              <a:gd name="csX13" fmla="*/ 8618894 w 11270862"/>
              <a:gd name="csY13" fmla="*/ 0 h 5262979"/>
              <a:gd name="csX14" fmla="*/ 9394595 w 11270862"/>
              <a:gd name="csY14" fmla="*/ 0 h 5262979"/>
              <a:gd name="csX15" fmla="*/ 9944878 w 11270862"/>
              <a:gd name="csY15" fmla="*/ 0 h 5262979"/>
              <a:gd name="csX16" fmla="*/ 11270862 w 11270862"/>
              <a:gd name="csY16" fmla="*/ 0 h 5262979"/>
              <a:gd name="csX17" fmla="*/ 11270862 w 11270862"/>
              <a:gd name="csY17" fmla="*/ 763132 h 5262979"/>
              <a:gd name="csX18" fmla="*/ 11270862 w 11270862"/>
              <a:gd name="csY18" fmla="*/ 1473634 h 5262979"/>
              <a:gd name="csX19" fmla="*/ 11270862 w 11270862"/>
              <a:gd name="csY19" fmla="*/ 2184136 h 5262979"/>
              <a:gd name="csX20" fmla="*/ 11270862 w 11270862"/>
              <a:gd name="csY20" fmla="*/ 2684119 h 5262979"/>
              <a:gd name="csX21" fmla="*/ 11270862 w 11270862"/>
              <a:gd name="csY21" fmla="*/ 3236732 h 5262979"/>
              <a:gd name="csX22" fmla="*/ 11270862 w 11270862"/>
              <a:gd name="csY22" fmla="*/ 3947234 h 5262979"/>
              <a:gd name="csX23" fmla="*/ 11270862 w 11270862"/>
              <a:gd name="csY23" fmla="*/ 4552477 h 5262979"/>
              <a:gd name="csX24" fmla="*/ 11270862 w 11270862"/>
              <a:gd name="csY24" fmla="*/ 5262979 h 5262979"/>
              <a:gd name="csX25" fmla="*/ 10495161 w 11270862"/>
              <a:gd name="csY25" fmla="*/ 5262979 h 5262979"/>
              <a:gd name="csX26" fmla="*/ 10170295 w 11270862"/>
              <a:gd name="csY26" fmla="*/ 5262979 h 5262979"/>
              <a:gd name="csX27" fmla="*/ 9507304 w 11270862"/>
              <a:gd name="csY27" fmla="*/ 5262979 h 5262979"/>
              <a:gd name="csX28" fmla="*/ 9069729 w 11270862"/>
              <a:gd name="csY28" fmla="*/ 5262979 h 5262979"/>
              <a:gd name="csX29" fmla="*/ 8294028 w 11270862"/>
              <a:gd name="csY29" fmla="*/ 5262979 h 5262979"/>
              <a:gd name="csX30" fmla="*/ 7856454 w 11270862"/>
              <a:gd name="csY30" fmla="*/ 5262979 h 5262979"/>
              <a:gd name="csX31" fmla="*/ 7080753 w 11270862"/>
              <a:gd name="csY31" fmla="*/ 5262979 h 5262979"/>
              <a:gd name="csX32" fmla="*/ 6755887 w 11270862"/>
              <a:gd name="csY32" fmla="*/ 5262979 h 5262979"/>
              <a:gd name="csX33" fmla="*/ 5980187 w 11270862"/>
              <a:gd name="csY33" fmla="*/ 5262979 h 5262979"/>
              <a:gd name="csX34" fmla="*/ 5542612 w 11270862"/>
              <a:gd name="csY34" fmla="*/ 5262979 h 5262979"/>
              <a:gd name="csX35" fmla="*/ 5217746 w 11270862"/>
              <a:gd name="csY35" fmla="*/ 5262979 h 5262979"/>
              <a:gd name="csX36" fmla="*/ 4780171 w 11270862"/>
              <a:gd name="csY36" fmla="*/ 5262979 h 5262979"/>
              <a:gd name="csX37" fmla="*/ 4004471 w 11270862"/>
              <a:gd name="csY37" fmla="*/ 5262979 h 5262979"/>
              <a:gd name="csX38" fmla="*/ 3566896 w 11270862"/>
              <a:gd name="csY38" fmla="*/ 5262979 h 5262979"/>
              <a:gd name="csX39" fmla="*/ 3242030 w 11270862"/>
              <a:gd name="csY39" fmla="*/ 5262979 h 5262979"/>
              <a:gd name="csX40" fmla="*/ 2804456 w 11270862"/>
              <a:gd name="csY40" fmla="*/ 5262979 h 5262979"/>
              <a:gd name="csX41" fmla="*/ 2254172 w 11270862"/>
              <a:gd name="csY41" fmla="*/ 5262979 h 5262979"/>
              <a:gd name="csX42" fmla="*/ 1591181 w 11270862"/>
              <a:gd name="csY42" fmla="*/ 5262979 h 5262979"/>
              <a:gd name="csX43" fmla="*/ 1153606 w 11270862"/>
              <a:gd name="csY43" fmla="*/ 5262979 h 5262979"/>
              <a:gd name="csX44" fmla="*/ 0 w 11270862"/>
              <a:gd name="csY44" fmla="*/ 5262979 h 5262979"/>
              <a:gd name="csX45" fmla="*/ 0 w 11270862"/>
              <a:gd name="csY45" fmla="*/ 4605107 h 5262979"/>
              <a:gd name="csX46" fmla="*/ 0 w 11270862"/>
              <a:gd name="csY46" fmla="*/ 3947234 h 5262979"/>
              <a:gd name="csX47" fmla="*/ 0 w 11270862"/>
              <a:gd name="csY47" fmla="*/ 3289362 h 5262979"/>
              <a:gd name="csX48" fmla="*/ 0 w 11270862"/>
              <a:gd name="csY48" fmla="*/ 2631490 h 5262979"/>
              <a:gd name="csX49" fmla="*/ 0 w 11270862"/>
              <a:gd name="csY49" fmla="*/ 2026247 h 5262979"/>
              <a:gd name="csX50" fmla="*/ 0 w 11270862"/>
              <a:gd name="csY50" fmla="*/ 1315745 h 5262979"/>
              <a:gd name="csX51" fmla="*/ 0 w 11270862"/>
              <a:gd name="csY51" fmla="*/ 657872 h 5262979"/>
              <a:gd name="csX52" fmla="*/ 0 w 11270862"/>
              <a:gd name="csY52" fmla="*/ 0 h 52629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Lst>
            <a:rect l="l" t="t" r="r" b="b"/>
            <a:pathLst>
              <a:path w="11270862" h="5262979" extrusionOk="0">
                <a:moveTo>
                  <a:pt x="0" y="0"/>
                </a:moveTo>
                <a:cubicBezTo>
                  <a:pt x="139469" y="11139"/>
                  <a:pt x="284076" y="9490"/>
                  <a:pt x="550283" y="0"/>
                </a:cubicBezTo>
                <a:cubicBezTo>
                  <a:pt x="816490" y="-9490"/>
                  <a:pt x="768665" y="-7511"/>
                  <a:pt x="875149" y="0"/>
                </a:cubicBezTo>
                <a:cubicBezTo>
                  <a:pt x="981633" y="7511"/>
                  <a:pt x="1389144" y="38689"/>
                  <a:pt x="1763558" y="0"/>
                </a:cubicBezTo>
                <a:cubicBezTo>
                  <a:pt x="2137972" y="-38689"/>
                  <a:pt x="2132106" y="-13211"/>
                  <a:pt x="2313842" y="0"/>
                </a:cubicBezTo>
                <a:cubicBezTo>
                  <a:pt x="2495578" y="13211"/>
                  <a:pt x="2745126" y="26551"/>
                  <a:pt x="2864125" y="0"/>
                </a:cubicBezTo>
                <a:cubicBezTo>
                  <a:pt x="2983124" y="-26551"/>
                  <a:pt x="3391016" y="25434"/>
                  <a:pt x="3752534" y="0"/>
                </a:cubicBezTo>
                <a:cubicBezTo>
                  <a:pt x="4114052" y="-25434"/>
                  <a:pt x="4016692" y="-2932"/>
                  <a:pt x="4190109" y="0"/>
                </a:cubicBezTo>
                <a:cubicBezTo>
                  <a:pt x="4363527" y="2932"/>
                  <a:pt x="4796857" y="9473"/>
                  <a:pt x="5078518" y="0"/>
                </a:cubicBezTo>
                <a:cubicBezTo>
                  <a:pt x="5360179" y="-9473"/>
                  <a:pt x="5773808" y="-14828"/>
                  <a:pt x="5966927" y="0"/>
                </a:cubicBezTo>
                <a:cubicBezTo>
                  <a:pt x="6160046" y="14828"/>
                  <a:pt x="6446566" y="1467"/>
                  <a:pt x="6629919" y="0"/>
                </a:cubicBezTo>
                <a:cubicBezTo>
                  <a:pt x="6813272" y="-1467"/>
                  <a:pt x="7219553" y="36046"/>
                  <a:pt x="7518328" y="0"/>
                </a:cubicBezTo>
                <a:cubicBezTo>
                  <a:pt x="7817103" y="-36046"/>
                  <a:pt x="7839765" y="-1437"/>
                  <a:pt x="8068611" y="0"/>
                </a:cubicBezTo>
                <a:cubicBezTo>
                  <a:pt x="8297457" y="1437"/>
                  <a:pt x="8364682" y="-9023"/>
                  <a:pt x="8618894" y="0"/>
                </a:cubicBezTo>
                <a:cubicBezTo>
                  <a:pt x="8873106" y="9023"/>
                  <a:pt x="9133800" y="8547"/>
                  <a:pt x="9394595" y="0"/>
                </a:cubicBezTo>
                <a:cubicBezTo>
                  <a:pt x="9655390" y="-8547"/>
                  <a:pt x="9768411" y="8028"/>
                  <a:pt x="9944878" y="0"/>
                </a:cubicBezTo>
                <a:cubicBezTo>
                  <a:pt x="10121345" y="-8028"/>
                  <a:pt x="10662808" y="-18504"/>
                  <a:pt x="11270862" y="0"/>
                </a:cubicBezTo>
                <a:cubicBezTo>
                  <a:pt x="11238405" y="365213"/>
                  <a:pt x="11266209" y="469941"/>
                  <a:pt x="11270862" y="763132"/>
                </a:cubicBezTo>
                <a:cubicBezTo>
                  <a:pt x="11275515" y="1056323"/>
                  <a:pt x="11270646" y="1262366"/>
                  <a:pt x="11270862" y="1473634"/>
                </a:cubicBezTo>
                <a:cubicBezTo>
                  <a:pt x="11271078" y="1684902"/>
                  <a:pt x="11293909" y="1995111"/>
                  <a:pt x="11270862" y="2184136"/>
                </a:cubicBezTo>
                <a:cubicBezTo>
                  <a:pt x="11247815" y="2373161"/>
                  <a:pt x="11255260" y="2441812"/>
                  <a:pt x="11270862" y="2684119"/>
                </a:cubicBezTo>
                <a:cubicBezTo>
                  <a:pt x="11286464" y="2926426"/>
                  <a:pt x="11263860" y="3041250"/>
                  <a:pt x="11270862" y="3236732"/>
                </a:cubicBezTo>
                <a:cubicBezTo>
                  <a:pt x="11277864" y="3432214"/>
                  <a:pt x="11296005" y="3727202"/>
                  <a:pt x="11270862" y="3947234"/>
                </a:cubicBezTo>
                <a:cubicBezTo>
                  <a:pt x="11245719" y="4167266"/>
                  <a:pt x="11297880" y="4294909"/>
                  <a:pt x="11270862" y="4552477"/>
                </a:cubicBezTo>
                <a:cubicBezTo>
                  <a:pt x="11243844" y="4810045"/>
                  <a:pt x="11276761" y="4955626"/>
                  <a:pt x="11270862" y="5262979"/>
                </a:cubicBezTo>
                <a:cubicBezTo>
                  <a:pt x="11006673" y="5299481"/>
                  <a:pt x="10800240" y="5257341"/>
                  <a:pt x="10495161" y="5262979"/>
                </a:cubicBezTo>
                <a:cubicBezTo>
                  <a:pt x="10190082" y="5268617"/>
                  <a:pt x="10255322" y="5272065"/>
                  <a:pt x="10170295" y="5262979"/>
                </a:cubicBezTo>
                <a:cubicBezTo>
                  <a:pt x="10085268" y="5253893"/>
                  <a:pt x="9729953" y="5276445"/>
                  <a:pt x="9507304" y="5262979"/>
                </a:cubicBezTo>
                <a:cubicBezTo>
                  <a:pt x="9284655" y="5249513"/>
                  <a:pt x="9266996" y="5284136"/>
                  <a:pt x="9069729" y="5262979"/>
                </a:cubicBezTo>
                <a:cubicBezTo>
                  <a:pt x="8872462" y="5241822"/>
                  <a:pt x="8661505" y="5256455"/>
                  <a:pt x="8294028" y="5262979"/>
                </a:cubicBezTo>
                <a:cubicBezTo>
                  <a:pt x="7926551" y="5269503"/>
                  <a:pt x="7945695" y="5277905"/>
                  <a:pt x="7856454" y="5262979"/>
                </a:cubicBezTo>
                <a:cubicBezTo>
                  <a:pt x="7767213" y="5248053"/>
                  <a:pt x="7305625" y="5247619"/>
                  <a:pt x="7080753" y="5262979"/>
                </a:cubicBezTo>
                <a:cubicBezTo>
                  <a:pt x="6855881" y="5278339"/>
                  <a:pt x="6865515" y="5258737"/>
                  <a:pt x="6755887" y="5262979"/>
                </a:cubicBezTo>
                <a:cubicBezTo>
                  <a:pt x="6646259" y="5267221"/>
                  <a:pt x="6251757" y="5257505"/>
                  <a:pt x="5980187" y="5262979"/>
                </a:cubicBezTo>
                <a:cubicBezTo>
                  <a:pt x="5708617" y="5268453"/>
                  <a:pt x="5723697" y="5269305"/>
                  <a:pt x="5542612" y="5262979"/>
                </a:cubicBezTo>
                <a:cubicBezTo>
                  <a:pt x="5361527" y="5256653"/>
                  <a:pt x="5286254" y="5262097"/>
                  <a:pt x="5217746" y="5262979"/>
                </a:cubicBezTo>
                <a:cubicBezTo>
                  <a:pt x="5149238" y="5263861"/>
                  <a:pt x="4956968" y="5273209"/>
                  <a:pt x="4780171" y="5262979"/>
                </a:cubicBezTo>
                <a:cubicBezTo>
                  <a:pt x="4603374" y="5252749"/>
                  <a:pt x="4247806" y="5291153"/>
                  <a:pt x="4004471" y="5262979"/>
                </a:cubicBezTo>
                <a:cubicBezTo>
                  <a:pt x="3761136" y="5234805"/>
                  <a:pt x="3757065" y="5256276"/>
                  <a:pt x="3566896" y="5262979"/>
                </a:cubicBezTo>
                <a:cubicBezTo>
                  <a:pt x="3376728" y="5269682"/>
                  <a:pt x="3354224" y="5277756"/>
                  <a:pt x="3242030" y="5262979"/>
                </a:cubicBezTo>
                <a:cubicBezTo>
                  <a:pt x="3129836" y="5248202"/>
                  <a:pt x="2915447" y="5273440"/>
                  <a:pt x="2804456" y="5262979"/>
                </a:cubicBezTo>
                <a:cubicBezTo>
                  <a:pt x="2693465" y="5252518"/>
                  <a:pt x="2374398" y="5264752"/>
                  <a:pt x="2254172" y="5262979"/>
                </a:cubicBezTo>
                <a:cubicBezTo>
                  <a:pt x="2133946" y="5261206"/>
                  <a:pt x="1771280" y="5282804"/>
                  <a:pt x="1591181" y="5262979"/>
                </a:cubicBezTo>
                <a:cubicBezTo>
                  <a:pt x="1411082" y="5243154"/>
                  <a:pt x="1360536" y="5261610"/>
                  <a:pt x="1153606" y="5262979"/>
                </a:cubicBezTo>
                <a:cubicBezTo>
                  <a:pt x="946676" y="5264348"/>
                  <a:pt x="396323" y="5249952"/>
                  <a:pt x="0" y="5262979"/>
                </a:cubicBezTo>
                <a:cubicBezTo>
                  <a:pt x="-21032" y="5119095"/>
                  <a:pt x="-14984" y="4815604"/>
                  <a:pt x="0" y="4605107"/>
                </a:cubicBezTo>
                <a:cubicBezTo>
                  <a:pt x="14984" y="4394610"/>
                  <a:pt x="-23824" y="4204928"/>
                  <a:pt x="0" y="3947234"/>
                </a:cubicBezTo>
                <a:cubicBezTo>
                  <a:pt x="23824" y="3689540"/>
                  <a:pt x="25559" y="3524515"/>
                  <a:pt x="0" y="3289362"/>
                </a:cubicBezTo>
                <a:cubicBezTo>
                  <a:pt x="-25559" y="3054209"/>
                  <a:pt x="-31292" y="2899268"/>
                  <a:pt x="0" y="2631490"/>
                </a:cubicBezTo>
                <a:cubicBezTo>
                  <a:pt x="31292" y="2363712"/>
                  <a:pt x="12805" y="2150703"/>
                  <a:pt x="0" y="2026247"/>
                </a:cubicBezTo>
                <a:cubicBezTo>
                  <a:pt x="-12805" y="1901791"/>
                  <a:pt x="19088" y="1598419"/>
                  <a:pt x="0" y="1315745"/>
                </a:cubicBezTo>
                <a:cubicBezTo>
                  <a:pt x="-19088" y="1033071"/>
                  <a:pt x="30228" y="837254"/>
                  <a:pt x="0" y="657872"/>
                </a:cubicBezTo>
                <a:cubicBezTo>
                  <a:pt x="-30228" y="478490"/>
                  <a:pt x="-4431" y="180164"/>
                  <a:pt x="0" y="0"/>
                </a:cubicBezTo>
                <a:close/>
              </a:path>
            </a:pathLst>
          </a:custGeom>
          <a:noFill/>
          <a:ln w="28575">
            <a:solidFill>
              <a:srgbClr val="000000"/>
            </a:solidFill>
            <a:miter lim="800000"/>
            <a:headEnd/>
            <a:tailEnd/>
            <a:extLst>
              <a:ext uri="{C807C97D-BFC1-408E-A445-0C87EB9F89A2}">
                <ask:lineSketchStyleProps xmlns:ask="http://schemas.microsoft.com/office/drawing/2018/sketchyshapes" sd="1219033472">
                  <a:prstGeom prst="rect">
                    <a:avLst/>
                  </a:prstGeom>
                  <ask:type>
                    <ask:lineSketchFreehand/>
                  </ask:type>
                </ask:lineSketchStyleProps>
              </a:ext>
            </a:extLst>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r>
              <a:rPr lang="nl-NL" sz="2400" dirty="0"/>
              <a:t>Stevie heeft het gevoel dat iedereen op school snapt wat de bedoeling is behalve zij. Het is zo druk in haar hoofd en ze voelt zoveel tegelijk – hoe kan ze dan nog horen wat de leraar Nederlands eigenlijk vertelt? Deze school voelt voor haar als een totale mis-match. </a:t>
            </a:r>
            <a:br>
              <a:rPr lang="nl-NL" sz="2400" dirty="0"/>
            </a:br>
            <a:r>
              <a:rPr lang="nl-NL" sz="2400" dirty="0"/>
              <a:t>Bij Minne lijkt alles juist makkelijk te gaan op school en iedereen vindt hem grappig en leuk. Maar dan verliest hij plots een van zijn ouders. Van de een op de andere dag is alles anders. Alsof er een groot monster in hem zit, maar hij kan er geen woorden aan geven en er is ook niemand anders die het snapt, niemand die het ziet. Het monster doet in elk geval pijn en het heeft iets te maken met missen.</a:t>
            </a:r>
          </a:p>
          <a:p>
            <a:r>
              <a:rPr lang="nl-NL" sz="2400" dirty="0"/>
              <a:t>Deze twee tieners ontmoeten elkaar, tijdens het nablijven.</a:t>
            </a:r>
          </a:p>
          <a:p>
            <a:r>
              <a:rPr lang="nl-NL" sz="2400" dirty="0"/>
              <a:t>STIK is een voorstelling over het gevoel dat je ‘er niet in past’ – dat je je niet herkent in de anderen – maar ook over de ontdekking dat veel meer mensen niets van het leven snappen. STIK gaat over de moed om elkaar op te zoeken, juist wanneer je het eigenlijk op wil geven. Omdat de ander misschien meer op je lijkt dan je dacht.</a:t>
            </a:r>
          </a:p>
        </p:txBody>
      </p:sp>
    </p:spTree>
    <p:extLst>
      <p:ext uri="{BB962C8B-B14F-4D97-AF65-F5344CB8AC3E}">
        <p14:creationId xmlns:p14="http://schemas.microsoft.com/office/powerpoint/2010/main" val="2541743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41D9B-C76B-DCF2-68C2-FC7533120C45}"/>
            </a:ext>
          </a:extLst>
        </p:cNvPr>
        <p:cNvGrpSpPr/>
        <p:nvPr/>
      </p:nvGrpSpPr>
      <p:grpSpPr>
        <a:xfrm>
          <a:off x="0" y="0"/>
          <a:ext cx="0" cy="0"/>
          <a:chOff x="0" y="0"/>
          <a:chExt cx="0" cy="0"/>
        </a:xfrm>
      </p:grpSpPr>
      <p:sp>
        <p:nvSpPr>
          <p:cNvPr id="20482" name="Tekstvak 10">
            <a:extLst>
              <a:ext uri="{FF2B5EF4-FFF2-40B4-BE49-F238E27FC236}">
                <a16:creationId xmlns:a16="http://schemas.microsoft.com/office/drawing/2014/main" id="{5E1FDCA6-D693-2DA0-63F1-785B8B2F5A51}"/>
              </a:ext>
            </a:extLst>
          </p:cNvPr>
          <p:cNvSpPr txBox="1">
            <a:spLocks noChangeArrowheads="1"/>
          </p:cNvSpPr>
          <p:nvPr/>
        </p:nvSpPr>
        <p:spPr bwMode="auto">
          <a:xfrm>
            <a:off x="2792315" y="281571"/>
            <a:ext cx="738657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b="1" dirty="0">
                <a:latin typeface="+mn-lt"/>
              </a:rPr>
              <a:t>Even kennismaken?</a:t>
            </a:r>
          </a:p>
        </p:txBody>
      </p:sp>
      <p:pic>
        <p:nvPicPr>
          <p:cNvPr id="2" name="STIK - video acteurs (2)">
            <a:hlinkClick r:id="" action="ppaction://media"/>
            <a:extLst>
              <a:ext uri="{FF2B5EF4-FFF2-40B4-BE49-F238E27FC236}">
                <a16:creationId xmlns:a16="http://schemas.microsoft.com/office/drawing/2014/main" id="{9E0CC50A-30AA-7643-4D21-945E1D074D1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461680" y="1397247"/>
            <a:ext cx="9082660" cy="5108996"/>
          </a:xfrm>
          <a:prstGeom prst="rect">
            <a:avLst/>
          </a:prstGeom>
        </p:spPr>
      </p:pic>
    </p:spTree>
    <p:extLst>
      <p:ext uri="{BB962C8B-B14F-4D97-AF65-F5344CB8AC3E}">
        <p14:creationId xmlns:p14="http://schemas.microsoft.com/office/powerpoint/2010/main" val="120029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35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015CCC-B40F-DA1B-CA1D-282793A1B041}"/>
              </a:ext>
            </a:extLst>
          </p:cNvPr>
          <p:cNvSpPr>
            <a:spLocks noGrp="1"/>
          </p:cNvSpPr>
          <p:nvPr>
            <p:ph type="title"/>
          </p:nvPr>
        </p:nvSpPr>
        <p:spPr>
          <a:xfrm>
            <a:off x="838200" y="131278"/>
            <a:ext cx="10515600" cy="1325563"/>
          </a:xfrm>
        </p:spPr>
        <p:txBody>
          <a:bodyPr>
            <a:normAutofit/>
          </a:bodyPr>
          <a:lstStyle/>
          <a:p>
            <a:pPr algn="ctr"/>
            <a:r>
              <a:rPr lang="nl-NL" sz="5400" b="1" dirty="0">
                <a:latin typeface="+mn-lt"/>
              </a:rPr>
              <a:t>Bronnen</a:t>
            </a:r>
          </a:p>
        </p:txBody>
      </p:sp>
      <p:sp>
        <p:nvSpPr>
          <p:cNvPr id="3" name="Tijdelijke aanduiding voor inhoud 2">
            <a:extLst>
              <a:ext uri="{FF2B5EF4-FFF2-40B4-BE49-F238E27FC236}">
                <a16:creationId xmlns:a16="http://schemas.microsoft.com/office/drawing/2014/main" id="{934D269C-D1DA-D356-2C1F-D387D0D378DA}"/>
              </a:ext>
            </a:extLst>
          </p:cNvPr>
          <p:cNvSpPr>
            <a:spLocks noGrp="1"/>
          </p:cNvSpPr>
          <p:nvPr>
            <p:ph idx="1"/>
          </p:nvPr>
        </p:nvSpPr>
        <p:spPr>
          <a:xfrm>
            <a:off x="387458" y="1208868"/>
            <a:ext cx="10966342" cy="5284007"/>
          </a:xfrm>
        </p:spPr>
        <p:txBody>
          <a:bodyPr>
            <a:normAutofit fontScale="92500" lnSpcReduction="20000"/>
          </a:bodyPr>
          <a:lstStyle/>
          <a:p>
            <a:pPr marL="0" indent="0">
              <a:buNone/>
            </a:pPr>
            <a:r>
              <a:rPr lang="nl-NL" dirty="0"/>
              <a:t>De makers van de voorstelling hebben de inhoud en thema's gebaseerd op bestaande verhalen en films, zoals de serie </a:t>
            </a:r>
            <a:r>
              <a:rPr lang="nl-NL" i="1" dirty="0" err="1"/>
              <a:t>Sex</a:t>
            </a:r>
            <a:r>
              <a:rPr lang="nl-NL" i="1" dirty="0"/>
              <a:t> </a:t>
            </a:r>
            <a:r>
              <a:rPr lang="nl-NL" i="1" dirty="0" err="1"/>
              <a:t>Education</a:t>
            </a:r>
            <a:r>
              <a:rPr lang="nl-NL" i="1" dirty="0"/>
              <a:t> </a:t>
            </a:r>
            <a:r>
              <a:rPr lang="nl-NL" dirty="0"/>
              <a:t>en het boek en de serie </a:t>
            </a:r>
            <a:r>
              <a:rPr lang="nl-NL" i="1" dirty="0" err="1"/>
              <a:t>Normal</a:t>
            </a:r>
            <a:r>
              <a:rPr lang="nl-NL" i="1" dirty="0"/>
              <a:t> People.</a:t>
            </a:r>
          </a:p>
          <a:p>
            <a:pPr marL="0" indent="0">
              <a:buNone/>
            </a:pPr>
            <a:endParaRPr lang="nl-NL" i="1" dirty="0"/>
          </a:p>
          <a:p>
            <a:pPr marL="0" indent="0">
              <a:buNone/>
            </a:pPr>
            <a:endParaRPr lang="nl-NL" i="1" dirty="0"/>
          </a:p>
          <a:p>
            <a:pPr marL="0" indent="0">
              <a:buNone/>
            </a:pPr>
            <a:endParaRPr lang="nl-NL" i="1"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endParaRPr lang="nl-NL" dirty="0"/>
          </a:p>
          <a:p>
            <a:pPr marL="0" indent="0">
              <a:buNone/>
            </a:pPr>
            <a:r>
              <a:rPr lang="nl-NL" dirty="0"/>
              <a:t>Ben je benieuwd naar de bronnen bij deze voorstelling? Ga dan naar deze pagina: </a:t>
            </a:r>
          </a:p>
          <a:p>
            <a:pPr marL="0" indent="0">
              <a:buNone/>
            </a:pPr>
            <a:r>
              <a:rPr lang="nl-NL" b="1" i="1" dirty="0">
                <a:hlinkClick r:id="rId2">
                  <a:extLst>
                    <a:ext uri="{A12FA001-AC4F-418D-AE19-62706E023703}">
                      <ahyp:hlinkClr xmlns:ahyp="http://schemas.microsoft.com/office/drawing/2018/hyperlinkcolor" val="tx"/>
                    </a:ext>
                  </a:extLst>
                </a:hlinkClick>
              </a:rPr>
              <a:t>https://www.oostpool.nl/onderwijs/verdieping/stik/bronnenlijst-stik/</a:t>
            </a:r>
            <a:endParaRPr lang="nl-NL" b="1" dirty="0"/>
          </a:p>
          <a:p>
            <a:endParaRPr lang="nl-NL" dirty="0"/>
          </a:p>
        </p:txBody>
      </p:sp>
      <p:pic>
        <p:nvPicPr>
          <p:cNvPr id="5" name="Afbeelding 4">
            <a:extLst>
              <a:ext uri="{FF2B5EF4-FFF2-40B4-BE49-F238E27FC236}">
                <a16:creationId xmlns:a16="http://schemas.microsoft.com/office/drawing/2014/main" id="{BC326CF0-C35F-AB80-314A-7E5089C8FDE8}"/>
              </a:ext>
            </a:extLst>
          </p:cNvPr>
          <p:cNvPicPr>
            <a:picLocks noChangeAspect="1"/>
          </p:cNvPicPr>
          <p:nvPr/>
        </p:nvPicPr>
        <p:blipFill>
          <a:blip r:embed="rId3"/>
          <a:stretch>
            <a:fillRect/>
          </a:stretch>
        </p:blipFill>
        <p:spPr>
          <a:xfrm>
            <a:off x="3855372" y="2142390"/>
            <a:ext cx="2060291" cy="3053166"/>
          </a:xfrm>
          <a:prstGeom prst="rect">
            <a:avLst/>
          </a:prstGeom>
        </p:spPr>
      </p:pic>
      <p:pic>
        <p:nvPicPr>
          <p:cNvPr id="7" name="Afbeelding 6">
            <a:extLst>
              <a:ext uri="{FF2B5EF4-FFF2-40B4-BE49-F238E27FC236}">
                <a16:creationId xmlns:a16="http://schemas.microsoft.com/office/drawing/2014/main" id="{CEA8BD8D-961F-AF0B-9C9A-0D3CE07C7FDD}"/>
              </a:ext>
            </a:extLst>
          </p:cNvPr>
          <p:cNvPicPr>
            <a:picLocks noChangeAspect="1"/>
          </p:cNvPicPr>
          <p:nvPr/>
        </p:nvPicPr>
        <p:blipFill>
          <a:blip r:embed="rId4"/>
          <a:stretch>
            <a:fillRect/>
          </a:stretch>
        </p:blipFill>
        <p:spPr>
          <a:xfrm>
            <a:off x="7034723" y="2142390"/>
            <a:ext cx="1898112" cy="3061471"/>
          </a:xfrm>
          <a:prstGeom prst="rect">
            <a:avLst/>
          </a:prstGeom>
        </p:spPr>
      </p:pic>
    </p:spTree>
    <p:extLst>
      <p:ext uri="{BB962C8B-B14F-4D97-AF65-F5344CB8AC3E}">
        <p14:creationId xmlns:p14="http://schemas.microsoft.com/office/powerpoint/2010/main" val="25625244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CDA8F-EFDA-1076-058A-70872CE5933C}"/>
              </a:ext>
            </a:extLst>
          </p:cNvPr>
          <p:cNvSpPr>
            <a:spLocks noGrp="1"/>
          </p:cNvSpPr>
          <p:nvPr>
            <p:ph type="title"/>
          </p:nvPr>
        </p:nvSpPr>
        <p:spPr/>
        <p:txBody>
          <a:bodyPr/>
          <a:lstStyle/>
          <a:p>
            <a:pPr algn="ctr"/>
            <a:r>
              <a:rPr lang="nl-NL" b="1" dirty="0"/>
              <a:t>Hulplijnen</a:t>
            </a:r>
          </a:p>
        </p:txBody>
      </p:sp>
      <p:sp>
        <p:nvSpPr>
          <p:cNvPr id="3" name="Tijdelijke aanduiding voor inhoud 2">
            <a:extLst>
              <a:ext uri="{FF2B5EF4-FFF2-40B4-BE49-F238E27FC236}">
                <a16:creationId xmlns:a16="http://schemas.microsoft.com/office/drawing/2014/main" id="{68B23642-3ECC-D44D-CF0E-D755C6ACEBE8}"/>
              </a:ext>
            </a:extLst>
          </p:cNvPr>
          <p:cNvSpPr>
            <a:spLocks noGrp="1"/>
          </p:cNvSpPr>
          <p:nvPr>
            <p:ph idx="1"/>
          </p:nvPr>
        </p:nvSpPr>
        <p:spPr/>
        <p:txBody>
          <a:bodyPr>
            <a:normAutofit fontScale="92500"/>
          </a:bodyPr>
          <a:lstStyle/>
          <a:p>
            <a:pPr marL="0" indent="0">
              <a:buNone/>
            </a:pPr>
            <a:r>
              <a:rPr lang="nl-NL" dirty="0"/>
              <a:t>Deze voorstelling behandelt thema's als rouw, het gevoel niet in het schoolsysteem te passen en het verlies van een ouder. Herken jij deze thema's bij jezelf of iemand uit je omgeving en heb je vragen over hoe je hiermee omgaat? </a:t>
            </a:r>
          </a:p>
          <a:p>
            <a:pPr marL="0" indent="0">
              <a:buNone/>
            </a:pPr>
            <a:endParaRPr lang="nl-NL" dirty="0"/>
          </a:p>
          <a:p>
            <a:pPr marL="0" indent="0">
              <a:buNone/>
            </a:pPr>
            <a:r>
              <a:rPr lang="nl-NL" dirty="0"/>
              <a:t>Ga naar de hulplijnen-pagina op onze site via:</a:t>
            </a:r>
          </a:p>
          <a:p>
            <a:pPr marL="0" indent="0">
              <a:buNone/>
            </a:pPr>
            <a:r>
              <a:rPr lang="nl-NL" b="1" i="1" dirty="0">
                <a:hlinkClick r:id="rId3">
                  <a:extLst>
                    <a:ext uri="{A12FA001-AC4F-418D-AE19-62706E023703}">
                      <ahyp:hlinkClr xmlns:ahyp="http://schemas.microsoft.com/office/drawing/2018/hyperlinkcolor" val="tx"/>
                    </a:ext>
                  </a:extLst>
                </a:hlinkClick>
              </a:rPr>
              <a:t>https://www.oostpool.nl/onderwijs/verdieping/stik/hulplijnen-stik/</a:t>
            </a:r>
            <a:endParaRPr lang="nl-NL" b="1" i="1" dirty="0"/>
          </a:p>
          <a:p>
            <a:pPr marL="0" indent="0">
              <a:buNone/>
            </a:pPr>
            <a:endParaRPr lang="nl-NL" b="1" dirty="0"/>
          </a:p>
          <a:p>
            <a:pPr marL="0" indent="0">
              <a:buNone/>
            </a:pPr>
            <a:r>
              <a:rPr lang="nl-NL" dirty="0"/>
              <a:t>Heb je vooraf al vragen over de voorstelling? Zoek je docent of mentor op.</a:t>
            </a:r>
          </a:p>
          <a:p>
            <a:pPr marL="0" indent="0">
              <a:buNone/>
            </a:pPr>
            <a:endParaRPr lang="nl-NL" dirty="0"/>
          </a:p>
        </p:txBody>
      </p:sp>
    </p:spTree>
    <p:extLst>
      <p:ext uri="{BB962C8B-B14F-4D97-AF65-F5344CB8AC3E}">
        <p14:creationId xmlns:p14="http://schemas.microsoft.com/office/powerpoint/2010/main" val="31873519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ekstvak 10">
            <a:extLst>
              <a:ext uri="{FF2B5EF4-FFF2-40B4-BE49-F238E27FC236}">
                <a16:creationId xmlns:a16="http://schemas.microsoft.com/office/drawing/2014/main" id="{CB992C46-5191-D39E-4979-07C39A0DDCD6}"/>
              </a:ext>
            </a:extLst>
          </p:cNvPr>
          <p:cNvSpPr txBox="1">
            <a:spLocks noChangeArrowheads="1"/>
          </p:cNvSpPr>
          <p:nvPr/>
        </p:nvSpPr>
        <p:spPr bwMode="auto">
          <a:xfrm>
            <a:off x="5553559" y="1997868"/>
            <a:ext cx="6027738" cy="2862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fontAlgn="base">
              <a:spcBef>
                <a:spcPct val="0"/>
              </a:spcBef>
              <a:spcAft>
                <a:spcPct val="0"/>
              </a:spcAft>
              <a:defRPr>
                <a:solidFill>
                  <a:schemeClr val="tx1"/>
                </a:solidFill>
                <a:latin typeface="Aptos" panose="020B0004020202020204" pitchFamily="34" charset="0"/>
              </a:defRPr>
            </a:lvl6pPr>
            <a:lvl7pPr marL="2971800" indent="-228600" fontAlgn="base">
              <a:spcBef>
                <a:spcPct val="0"/>
              </a:spcBef>
              <a:spcAft>
                <a:spcPct val="0"/>
              </a:spcAft>
              <a:defRPr>
                <a:solidFill>
                  <a:schemeClr val="tx1"/>
                </a:solidFill>
                <a:latin typeface="Aptos" panose="020B0004020202020204" pitchFamily="34" charset="0"/>
              </a:defRPr>
            </a:lvl7pPr>
            <a:lvl8pPr marL="3429000" indent="-228600" fontAlgn="base">
              <a:spcBef>
                <a:spcPct val="0"/>
              </a:spcBef>
              <a:spcAft>
                <a:spcPct val="0"/>
              </a:spcAft>
              <a:defRPr>
                <a:solidFill>
                  <a:schemeClr val="tx1"/>
                </a:solidFill>
                <a:latin typeface="Aptos" panose="020B0004020202020204" pitchFamily="34" charset="0"/>
              </a:defRPr>
            </a:lvl8pPr>
            <a:lvl9pPr marL="3886200" indent="-228600" fontAlgn="base">
              <a:spcBef>
                <a:spcPct val="0"/>
              </a:spcBef>
              <a:spcAft>
                <a:spcPct val="0"/>
              </a:spcAft>
              <a:defRPr>
                <a:solidFill>
                  <a:schemeClr val="tx1"/>
                </a:solidFill>
                <a:latin typeface="Aptos" panose="020B0004020202020204" pitchFamily="34" charset="0"/>
              </a:defRPr>
            </a:lvl9pPr>
          </a:lstStyle>
          <a:p>
            <a:pPr eaLnBrk="1" hangingPunct="1"/>
            <a:r>
              <a:rPr lang="nl-NL" altLang="nl-NL" sz="6000" dirty="0">
                <a:latin typeface="+mn-lt"/>
              </a:rPr>
              <a:t>We wensen je een hele fijne voorstelling!</a:t>
            </a:r>
          </a:p>
        </p:txBody>
      </p:sp>
      <p:pic>
        <p:nvPicPr>
          <p:cNvPr id="4" name="Afbeelding 3">
            <a:extLst>
              <a:ext uri="{FF2B5EF4-FFF2-40B4-BE49-F238E27FC236}">
                <a16:creationId xmlns:a16="http://schemas.microsoft.com/office/drawing/2014/main" id="{4D262C21-2B16-B486-78F4-85DDD768733F}"/>
              </a:ext>
            </a:extLst>
          </p:cNvPr>
          <p:cNvPicPr>
            <a:picLocks noChangeAspect="1"/>
          </p:cNvPicPr>
          <p:nvPr/>
        </p:nvPicPr>
        <p:blipFill>
          <a:blip r:embed="rId3"/>
          <a:stretch>
            <a:fillRect/>
          </a:stretch>
        </p:blipFill>
        <p:spPr>
          <a:xfrm>
            <a:off x="148075" y="133350"/>
            <a:ext cx="4673600" cy="6591300"/>
          </a:xfrm>
          <a:prstGeom prst="rect">
            <a:avLst/>
          </a:prstGeom>
        </p:spPr>
      </p:pic>
    </p:spTree>
  </p:cSld>
  <p:clrMapOvr>
    <a:masterClrMapping/>
  </p:clrMapOvr>
</p:sld>
</file>

<file path=ppt/theme/theme1.xml><?xml version="1.0" encoding="utf-8"?>
<a:theme xmlns:a="http://schemas.openxmlformats.org/drawingml/2006/main" name="Kantoorthema">
  <a:themeElements>
    <a:clrScheme name="Oranjerood">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7BF0093BCEF8C4E9C10AD70C28C5283" ma:contentTypeVersion="16" ma:contentTypeDescription="Een nieuw document maken." ma:contentTypeScope="" ma:versionID="0303f78b441e9015ce4baa1a04225de2">
  <xsd:schema xmlns:xsd="http://www.w3.org/2001/XMLSchema" xmlns:xs="http://www.w3.org/2001/XMLSchema" xmlns:p="http://schemas.microsoft.com/office/2006/metadata/properties" xmlns:ns2="81469c45-45a3-42bd-a060-ebf05570a75d" xmlns:ns3="81281588-d0b2-4bc3-9957-9b5cbbb89308" targetNamespace="http://schemas.microsoft.com/office/2006/metadata/properties" ma:root="true" ma:fieldsID="087484177a0a7636261ec4d7be986e2e" ns2:_="" ns3:_="">
    <xsd:import namespace="81469c45-45a3-42bd-a060-ebf05570a75d"/>
    <xsd:import namespace="81281588-d0b2-4bc3-9957-9b5cbbb89308"/>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469c45-45a3-42bd-a060-ebf05570a7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d54d9d3e-16cf-4928-a5fd-8277307b04a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281588-d0b2-4bc3-9957-9b5cbbb893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b209790-f1ea-4847-884e-4f0442644f40}" ma:internalName="TaxCatchAll" ma:showField="CatchAllData" ma:web="81281588-d0b2-4bc3-9957-9b5cbbb89308">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1281588-d0b2-4bc3-9957-9b5cbbb89308" xsi:nil="true"/>
    <lcf76f155ced4ddcb4097134ff3c332f xmlns="81469c45-45a3-42bd-a060-ebf05570a75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E0687A-281C-4D0E-83C7-1A972010793C}"/>
</file>

<file path=customXml/itemProps2.xml><?xml version="1.0" encoding="utf-8"?>
<ds:datastoreItem xmlns:ds="http://schemas.openxmlformats.org/officeDocument/2006/customXml" ds:itemID="{B6AE209F-5421-4C46-AEAC-5068E79153CA}"/>
</file>

<file path=customXml/itemProps3.xml><?xml version="1.0" encoding="utf-8"?>
<ds:datastoreItem xmlns:ds="http://schemas.openxmlformats.org/officeDocument/2006/customXml" ds:itemID="{830EC5BB-07FF-4CA7-8F58-DBC3FF1FB20B}"/>
</file>

<file path=docProps/app.xml><?xml version="1.0" encoding="utf-8"?>
<Properties xmlns="http://schemas.openxmlformats.org/officeDocument/2006/extended-properties" xmlns:vt="http://schemas.openxmlformats.org/officeDocument/2006/docPropsVTypes">
  <TotalTime>16</TotalTime>
  <Words>1395</Words>
  <Application>Microsoft Macintosh PowerPoint</Application>
  <PresentationFormat>Breedbeeld</PresentationFormat>
  <Paragraphs>83</Paragraphs>
  <Slides>9</Slides>
  <Notes>8</Notes>
  <HiddenSlides>0</HiddenSlides>
  <MMClips>2</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Aptos</vt:lpstr>
      <vt:lpstr>Aptos Display</vt:lpstr>
      <vt:lpstr>Arial</vt:lpstr>
      <vt:lpstr>Kantoorthema</vt:lpstr>
      <vt:lpstr>PowerPoint-presentatie</vt:lpstr>
      <vt:lpstr>PowerPoint-presentatie</vt:lpstr>
      <vt:lpstr>PowerPoint-presentatie</vt:lpstr>
      <vt:lpstr>PowerPoint-presentatie</vt:lpstr>
      <vt:lpstr>PowerPoint-presentatie</vt:lpstr>
      <vt:lpstr>PowerPoint-presentatie</vt:lpstr>
      <vt:lpstr>Bronnen</vt:lpstr>
      <vt:lpstr>Hulplijnen</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Educatie</dc:creator>
  <cp:lastModifiedBy>Educatie</cp:lastModifiedBy>
  <cp:revision>1</cp:revision>
  <dcterms:created xsi:type="dcterms:W3CDTF">2026-09-22T11:49:41Z</dcterms:created>
  <dcterms:modified xsi:type="dcterms:W3CDTF">2026-09-22T12:05:41Z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0x010100C7BF0093BCEF8C4E9C10AD70C28C5283</vt:lpwstr>
  </property>
</Properties>
</file>