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eur en datum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Auteur en datum</a:t>
            </a:r>
          </a:p>
        </p:txBody>
      </p:sp>
      <p:sp>
        <p:nvSpPr>
          <p:cNvPr id="12" name="Naam presentati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Naam presentatie</a:t>
            </a:r>
          </a:p>
        </p:txBody>
      </p:sp>
      <p:sp>
        <p:nvSpPr>
          <p:cNvPr id="13" name="Hoofdtekst - niveau één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Ondertitel presentatie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en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's en limoenen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Naam presentati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Naam presentatie</a:t>
            </a:r>
          </a:p>
        </p:txBody>
      </p:sp>
      <p:sp>
        <p:nvSpPr>
          <p:cNvPr id="23" name="Auteur en datum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Auteur en datum</a:t>
            </a:r>
          </a:p>
        </p:txBody>
      </p:sp>
      <p:sp>
        <p:nvSpPr>
          <p:cNvPr id="24" name="Hoofdtekst - niveau één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Ondertitel presentatie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en f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chaal met zalmkoekjes, salade en humm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Naam dia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Naam dia</a:t>
            </a:r>
          </a:p>
        </p:txBody>
      </p:sp>
      <p:sp>
        <p:nvSpPr>
          <p:cNvPr id="34" name="Hoofdtekst - niveau één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Ondertitel dia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Dianumm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en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Naam dia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Naam dia</a:t>
            </a:r>
          </a:p>
        </p:txBody>
      </p:sp>
      <p:sp>
        <p:nvSpPr>
          <p:cNvPr id="43" name="Ondertitel dia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Ondertitel dia</a:t>
            </a:r>
          </a:p>
        </p:txBody>
      </p:sp>
      <p:sp>
        <p:nvSpPr>
          <p:cNvPr id="44" name="Hoofdtekst - niveau één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Dia-opsommingstekst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Hoofdtekst - niveau één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Dia-opsommingstekst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, opsomm.,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ndertitel dia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Ondertitel dia</a:t>
            </a:r>
          </a:p>
        </p:txBody>
      </p:sp>
      <p:sp>
        <p:nvSpPr>
          <p:cNvPr id="61" name="Hoofdtekst - niveau één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Dia-opsommingstekst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Schaal pappardellepasta met peterselieboter, geroosterde hazelnoten en geraspte parmezaanse kaas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Naam dia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Naam dia</a:t>
            </a:r>
          </a:p>
        </p:txBody>
      </p:sp>
      <p:sp>
        <p:nvSpPr>
          <p:cNvPr id="64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etitel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Sectietitel</a:t>
            </a:r>
          </a:p>
        </p:txBody>
      </p:sp>
      <p:sp>
        <p:nvSpPr>
          <p:cNvPr id="72" name="Dianumm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Naam dia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Naam dia</a:t>
            </a:r>
          </a:p>
        </p:txBody>
      </p:sp>
      <p:sp>
        <p:nvSpPr>
          <p:cNvPr id="80" name="Ondertitel dia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Ondertitel dia</a:t>
            </a:r>
          </a:p>
        </p:txBody>
      </p:sp>
      <p:sp>
        <p:nvSpPr>
          <p:cNvPr id="81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el agenda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Titel agenda</a:t>
            </a:r>
          </a:p>
        </p:txBody>
      </p:sp>
      <p:sp>
        <p:nvSpPr>
          <p:cNvPr id="89" name="Ondertitel agenda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Ondertitel agenda</a:t>
            </a:r>
          </a:p>
        </p:txBody>
      </p:sp>
      <p:sp>
        <p:nvSpPr>
          <p:cNvPr id="90" name="Hoofdtekst - niveau één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Agendaonderwerpen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U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Hoofdtekst - niveau één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Uiting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Groot f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Hoofdtekst - niveau één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eitinformatie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Feitinformatie</a:t>
            </a:r>
          </a:p>
        </p:txBody>
      </p:sp>
      <p:sp>
        <p:nvSpPr>
          <p:cNvPr id="108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oekenning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Toekenning</a:t>
            </a:r>
          </a:p>
        </p:txBody>
      </p:sp>
      <p:sp>
        <p:nvSpPr>
          <p:cNvPr id="116" name="Hoofdtekst - niveau één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“Bijzonder citaat”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driem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chaal salade met gebakken rijst, gekookte eieren en eetstokjes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chaal met zalmkoekjes, salade en humm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Schaal pappardellepasta met peterselieboter, geroosterde hazelnoten en geraspte parmezaanse kaas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chaal salade met gebakken rijst, gekookte eieren en eetstokjes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am dia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Naam dia</a:t>
            </a:r>
          </a:p>
        </p:txBody>
      </p:sp>
      <p:sp>
        <p:nvSpPr>
          <p:cNvPr id="3" name="Hoofdtekst - niveau één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Dia-opsommingstekst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Dianumm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48544"/>
            <a:lumOff val="713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Nabespreking in de klas"/>
          <p:cNvSpPr txBox="1"/>
          <p:nvPr>
            <p:ph type="body" idx="21"/>
          </p:nvPr>
        </p:nvSpPr>
        <p:spPr>
          <a:xfrm>
            <a:off x="12954327" y="10639511"/>
            <a:ext cx="10162970" cy="63697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Nabespreking in de klas</a:t>
            </a:r>
          </a:p>
        </p:txBody>
      </p:sp>
      <p:sp>
        <p:nvSpPr>
          <p:cNvPr id="152" name="The Drama…"/>
          <p:cNvSpPr txBox="1"/>
          <p:nvPr>
            <p:ph type="ctrTitle"/>
          </p:nvPr>
        </p:nvSpPr>
        <p:spPr>
          <a:xfrm>
            <a:off x="13027674" y="1209021"/>
            <a:ext cx="10016275" cy="7380140"/>
          </a:xfrm>
          <a:prstGeom prst="rect">
            <a:avLst/>
          </a:prstGeom>
        </p:spPr>
        <p:txBody>
          <a:bodyPr/>
          <a:lstStyle/>
          <a:p>
            <a:pPr>
              <a:defRPr spc="-280" sz="14000"/>
            </a:pPr>
            <a:r>
              <a:t>The Drama</a:t>
            </a:r>
          </a:p>
          <a:p>
            <a:pPr>
              <a:defRPr spc="-140" sz="7000"/>
            </a:pPr>
          </a:p>
          <a:p>
            <a:pPr>
              <a:defRPr spc="-192" sz="9600"/>
            </a:pPr>
            <a:r>
              <a:t>Theater Oostpool</a:t>
            </a:r>
          </a:p>
          <a:p>
            <a:pPr>
              <a:defRPr spc="-192" sz="9600"/>
            </a:pPr>
            <a:r>
              <a:t>&amp; Florian Myjer</a:t>
            </a:r>
          </a:p>
        </p:txBody>
      </p:sp>
      <p:pic>
        <p:nvPicPr>
          <p:cNvPr id="153" name="The-Drama-Theater-Oostpool-©-Elza-Jo-5.7-1097x1536 (1).jpg" descr="The-Drama-Theater-Oostpool-©-Elza-Jo-5.7-1097x1536 (1)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97686" y="651296"/>
            <a:ext cx="8865566" cy="124134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48544"/>
            <a:lumOff val="713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Welke woorden komen in je op als je denkt aan de voorstelling ‘The Drama’?"/>
          <p:cNvSpPr txBox="1"/>
          <p:nvPr>
            <p:ph type="title"/>
          </p:nvPr>
        </p:nvSpPr>
        <p:spPr>
          <a:xfrm>
            <a:off x="1206500" y="5557821"/>
            <a:ext cx="21971000" cy="2600358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Welke woorden komen in je op als je denkt aan de voorstelling ‘The Drama’?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48544"/>
            <a:lumOff val="713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Bespreek in tweetallen"/>
          <p:cNvSpPr txBox="1"/>
          <p:nvPr>
            <p:ph type="title"/>
          </p:nvPr>
        </p:nvSpPr>
        <p:spPr>
          <a:xfrm>
            <a:off x="1206500" y="1587500"/>
            <a:ext cx="20083359" cy="1540556"/>
          </a:xfrm>
          <a:prstGeom prst="rect">
            <a:avLst/>
          </a:prstGeom>
        </p:spPr>
        <p:txBody>
          <a:bodyPr/>
          <a:lstStyle/>
          <a:p>
            <a:pPr/>
            <a:r>
              <a:t>Bespreek in tweetallen</a:t>
            </a:r>
          </a:p>
        </p:txBody>
      </p:sp>
      <p:sp>
        <p:nvSpPr>
          <p:cNvPr id="158" name="Definitief"/>
          <p:cNvSpPr/>
          <p:nvPr/>
        </p:nvSpPr>
        <p:spPr>
          <a:xfrm>
            <a:off x="1333500" y="10325100"/>
            <a:ext cx="1270000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59" name="Definitief"/>
          <p:cNvSpPr/>
          <p:nvPr/>
        </p:nvSpPr>
        <p:spPr>
          <a:xfrm>
            <a:off x="1333500" y="8178800"/>
            <a:ext cx="1270000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60" name="Definitief"/>
          <p:cNvSpPr/>
          <p:nvPr/>
        </p:nvSpPr>
        <p:spPr>
          <a:xfrm>
            <a:off x="1333500" y="3898900"/>
            <a:ext cx="1270000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61" name="Definitief"/>
          <p:cNvSpPr/>
          <p:nvPr/>
        </p:nvSpPr>
        <p:spPr>
          <a:xfrm>
            <a:off x="1333500" y="6032500"/>
            <a:ext cx="1270000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48544"/>
            <a:lumOff val="713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Bespreek in tweetallen"/>
          <p:cNvSpPr txBox="1"/>
          <p:nvPr>
            <p:ph type="title"/>
          </p:nvPr>
        </p:nvSpPr>
        <p:spPr>
          <a:xfrm>
            <a:off x="1206500" y="1587500"/>
            <a:ext cx="20083359" cy="1540556"/>
          </a:xfrm>
          <a:prstGeom prst="rect">
            <a:avLst/>
          </a:prstGeom>
        </p:spPr>
        <p:txBody>
          <a:bodyPr/>
          <a:lstStyle/>
          <a:p>
            <a:pPr/>
            <a:r>
              <a:t>Bespreek in tweetallen</a:t>
            </a:r>
          </a:p>
        </p:txBody>
      </p:sp>
      <p:sp>
        <p:nvSpPr>
          <p:cNvPr id="164" name="Definitief"/>
          <p:cNvSpPr/>
          <p:nvPr/>
        </p:nvSpPr>
        <p:spPr>
          <a:xfrm>
            <a:off x="1333500" y="10325100"/>
            <a:ext cx="1270000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65" name="Definitief"/>
          <p:cNvSpPr/>
          <p:nvPr/>
        </p:nvSpPr>
        <p:spPr>
          <a:xfrm>
            <a:off x="1333500" y="8178800"/>
            <a:ext cx="1270000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66" name="Definitief"/>
          <p:cNvSpPr/>
          <p:nvPr/>
        </p:nvSpPr>
        <p:spPr>
          <a:xfrm>
            <a:off x="1333500" y="3898900"/>
            <a:ext cx="1270000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67" name="Definitief"/>
          <p:cNvSpPr/>
          <p:nvPr/>
        </p:nvSpPr>
        <p:spPr>
          <a:xfrm>
            <a:off x="1333500" y="6032500"/>
            <a:ext cx="1270000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68" name="Wat viel je op aan het decor/kostuums? Hoe lieten het decor en de kostuums zien wie macht of status had?"/>
          <p:cNvSpPr txBox="1"/>
          <p:nvPr/>
        </p:nvSpPr>
        <p:spPr>
          <a:xfrm>
            <a:off x="2984500" y="3911600"/>
            <a:ext cx="21254543" cy="18335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sz="5600">
                <a:solidFill>
                  <a:srgbClr val="000000"/>
                </a:solidFill>
              </a:defRPr>
            </a:lvl1pPr>
          </a:lstStyle>
          <a:p>
            <a:pPr/>
            <a:r>
              <a:t>Wat viel je op aan het decor/kostuums? Hoe lieten het decor en de kostuums zien wie macht of status had?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48544"/>
            <a:lumOff val="713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Bespreek in tweetallen"/>
          <p:cNvSpPr txBox="1"/>
          <p:nvPr>
            <p:ph type="title"/>
          </p:nvPr>
        </p:nvSpPr>
        <p:spPr>
          <a:xfrm>
            <a:off x="1206500" y="1587500"/>
            <a:ext cx="20083359" cy="1540556"/>
          </a:xfrm>
          <a:prstGeom prst="rect">
            <a:avLst/>
          </a:prstGeom>
        </p:spPr>
        <p:txBody>
          <a:bodyPr/>
          <a:lstStyle/>
          <a:p>
            <a:pPr/>
            <a:r>
              <a:t>Bespreek in tweetallen</a:t>
            </a:r>
          </a:p>
        </p:txBody>
      </p:sp>
      <p:sp>
        <p:nvSpPr>
          <p:cNvPr id="171" name="Definitief"/>
          <p:cNvSpPr/>
          <p:nvPr/>
        </p:nvSpPr>
        <p:spPr>
          <a:xfrm>
            <a:off x="1333500" y="10325100"/>
            <a:ext cx="1270000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72" name="Definitief"/>
          <p:cNvSpPr/>
          <p:nvPr/>
        </p:nvSpPr>
        <p:spPr>
          <a:xfrm>
            <a:off x="1333500" y="8178800"/>
            <a:ext cx="1270000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73" name="Definitief"/>
          <p:cNvSpPr/>
          <p:nvPr/>
        </p:nvSpPr>
        <p:spPr>
          <a:xfrm>
            <a:off x="1333500" y="3898900"/>
            <a:ext cx="1270000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74" name="Definitief"/>
          <p:cNvSpPr/>
          <p:nvPr/>
        </p:nvSpPr>
        <p:spPr>
          <a:xfrm>
            <a:off x="1333500" y="6032500"/>
            <a:ext cx="1270000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75" name="Wat viel je op aan het decor/kostuums? Hoe lieten het decor en de kostuums zien wie macht of status had?"/>
          <p:cNvSpPr txBox="1"/>
          <p:nvPr/>
        </p:nvSpPr>
        <p:spPr>
          <a:xfrm>
            <a:off x="2981801" y="3916446"/>
            <a:ext cx="21244022" cy="18335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sz="5600">
                <a:solidFill>
                  <a:srgbClr val="000000"/>
                </a:solidFill>
              </a:defRPr>
            </a:lvl1pPr>
          </a:lstStyle>
          <a:p>
            <a:pPr/>
            <a:r>
              <a:t>Wat viel je op aan het decor/kostuums? Hoe lieten het decor en de kostuums zien wie macht of status had?</a:t>
            </a:r>
          </a:p>
        </p:txBody>
      </p:sp>
      <p:sp>
        <p:nvSpPr>
          <p:cNvPr id="176" name="In welk personage kon je je inleven? Was er een moment waarop jouw beeld van een personage veranderde?"/>
          <p:cNvSpPr txBox="1"/>
          <p:nvPr/>
        </p:nvSpPr>
        <p:spPr>
          <a:xfrm>
            <a:off x="2984500" y="6057338"/>
            <a:ext cx="19846577" cy="18335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sz="5600">
                <a:solidFill>
                  <a:srgbClr val="000000"/>
                </a:solidFill>
              </a:defRPr>
            </a:lvl1pPr>
          </a:lstStyle>
          <a:p>
            <a:pPr/>
            <a:r>
              <a:t>In welk personage kon je je inleven? Was er een moment waarop jouw beeld van een personage veranderde?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48544"/>
            <a:lumOff val="713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Bespreek in tweetallen"/>
          <p:cNvSpPr txBox="1"/>
          <p:nvPr>
            <p:ph type="title"/>
          </p:nvPr>
        </p:nvSpPr>
        <p:spPr>
          <a:xfrm>
            <a:off x="1206500" y="1587500"/>
            <a:ext cx="20083359" cy="1540556"/>
          </a:xfrm>
          <a:prstGeom prst="rect">
            <a:avLst/>
          </a:prstGeom>
        </p:spPr>
        <p:txBody>
          <a:bodyPr/>
          <a:lstStyle/>
          <a:p>
            <a:pPr/>
            <a:r>
              <a:t>Bespreek in tweetallen</a:t>
            </a:r>
          </a:p>
        </p:txBody>
      </p:sp>
      <p:sp>
        <p:nvSpPr>
          <p:cNvPr id="179" name="Definitief"/>
          <p:cNvSpPr/>
          <p:nvPr/>
        </p:nvSpPr>
        <p:spPr>
          <a:xfrm>
            <a:off x="1333500" y="10325100"/>
            <a:ext cx="1270000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80" name="Definitief"/>
          <p:cNvSpPr/>
          <p:nvPr/>
        </p:nvSpPr>
        <p:spPr>
          <a:xfrm>
            <a:off x="1333500" y="8178800"/>
            <a:ext cx="1270000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81" name="Definitief"/>
          <p:cNvSpPr/>
          <p:nvPr/>
        </p:nvSpPr>
        <p:spPr>
          <a:xfrm>
            <a:off x="1333500" y="3898900"/>
            <a:ext cx="1270000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82" name="Definitief"/>
          <p:cNvSpPr/>
          <p:nvPr/>
        </p:nvSpPr>
        <p:spPr>
          <a:xfrm>
            <a:off x="1333500" y="6032500"/>
            <a:ext cx="1270000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83" name="Wat viel je op aan het decor/kostuums? Hoe lieten het decor en de kostuums zien wie macht of status had?"/>
          <p:cNvSpPr txBox="1"/>
          <p:nvPr/>
        </p:nvSpPr>
        <p:spPr>
          <a:xfrm>
            <a:off x="2981801" y="3916446"/>
            <a:ext cx="21244022" cy="18335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sz="5600">
                <a:solidFill>
                  <a:srgbClr val="000000"/>
                </a:solidFill>
              </a:defRPr>
            </a:lvl1pPr>
          </a:lstStyle>
          <a:p>
            <a:pPr/>
            <a:r>
              <a:t>Wat viel je op aan het decor/kostuums? Hoe lieten het decor en de kostuums zien wie macht of status had?</a:t>
            </a:r>
          </a:p>
        </p:txBody>
      </p:sp>
      <p:sp>
        <p:nvSpPr>
          <p:cNvPr id="184" name="In welk personage kon je je inleven? Was er een moment waarop jouw beeld van een personage veranderde?"/>
          <p:cNvSpPr txBox="1"/>
          <p:nvPr/>
        </p:nvSpPr>
        <p:spPr>
          <a:xfrm>
            <a:off x="2984500" y="6057338"/>
            <a:ext cx="19846577" cy="18335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sz="5600">
                <a:solidFill>
                  <a:srgbClr val="000000"/>
                </a:solidFill>
              </a:defRPr>
            </a:lvl1pPr>
          </a:lstStyle>
          <a:p>
            <a:pPr/>
            <a:r>
              <a:t>In welk personage kon je je inleven? Was er een moment waarop jouw beeld van een personage veranderde? </a:t>
            </a:r>
          </a:p>
        </p:txBody>
      </p:sp>
      <p:sp>
        <p:nvSpPr>
          <p:cNvPr id="185" name="Welke rol speelden humor, ongemak of overdrijving in de voorstelling?"/>
          <p:cNvSpPr txBox="1"/>
          <p:nvPr/>
        </p:nvSpPr>
        <p:spPr>
          <a:xfrm>
            <a:off x="3007525" y="8198229"/>
            <a:ext cx="20845415" cy="18335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sz="5600">
                <a:solidFill>
                  <a:srgbClr val="000000"/>
                </a:solidFill>
              </a:defRPr>
            </a:lvl1pPr>
          </a:lstStyle>
          <a:p>
            <a:pPr/>
            <a:r>
              <a:t>Welke rol speelden humor, ongemak of overdrijving in de voorstelling?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48544"/>
            <a:lumOff val="713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Bespreek in tweetallen"/>
          <p:cNvSpPr txBox="1"/>
          <p:nvPr>
            <p:ph type="title"/>
          </p:nvPr>
        </p:nvSpPr>
        <p:spPr>
          <a:xfrm>
            <a:off x="1206500" y="1587500"/>
            <a:ext cx="20083359" cy="1540556"/>
          </a:xfrm>
          <a:prstGeom prst="rect">
            <a:avLst/>
          </a:prstGeom>
        </p:spPr>
        <p:txBody>
          <a:bodyPr/>
          <a:lstStyle/>
          <a:p>
            <a:pPr/>
            <a:r>
              <a:t>Bespreek in tweetallen</a:t>
            </a:r>
          </a:p>
        </p:txBody>
      </p:sp>
      <p:sp>
        <p:nvSpPr>
          <p:cNvPr id="188" name="Definitief"/>
          <p:cNvSpPr/>
          <p:nvPr/>
        </p:nvSpPr>
        <p:spPr>
          <a:xfrm>
            <a:off x="1333500" y="10325100"/>
            <a:ext cx="1270000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89" name="Definitief"/>
          <p:cNvSpPr/>
          <p:nvPr/>
        </p:nvSpPr>
        <p:spPr>
          <a:xfrm>
            <a:off x="1333500" y="8178800"/>
            <a:ext cx="1270000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90" name="Definitief"/>
          <p:cNvSpPr/>
          <p:nvPr/>
        </p:nvSpPr>
        <p:spPr>
          <a:xfrm>
            <a:off x="1333500" y="3898900"/>
            <a:ext cx="1270000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91" name="Definitief"/>
          <p:cNvSpPr/>
          <p:nvPr/>
        </p:nvSpPr>
        <p:spPr>
          <a:xfrm>
            <a:off x="1333500" y="6032500"/>
            <a:ext cx="1270000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92" name="Wat viel je op aan het decor/kostuums? Hoe lieten het decor en de kostuums zien wie macht of status had?"/>
          <p:cNvSpPr txBox="1"/>
          <p:nvPr/>
        </p:nvSpPr>
        <p:spPr>
          <a:xfrm>
            <a:off x="2981801" y="3916446"/>
            <a:ext cx="21244022" cy="18335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sz="5600">
                <a:solidFill>
                  <a:srgbClr val="000000"/>
                </a:solidFill>
              </a:defRPr>
            </a:lvl1pPr>
          </a:lstStyle>
          <a:p>
            <a:pPr/>
            <a:r>
              <a:t>Wat viel je op aan het decor/kostuums? Hoe lieten het decor en de kostuums zien wie macht of status had?</a:t>
            </a:r>
          </a:p>
        </p:txBody>
      </p:sp>
      <p:sp>
        <p:nvSpPr>
          <p:cNvPr id="193" name="In welk personage kon je je inleven? Was er een moment waarop jouw beeld van een personage veranderde?"/>
          <p:cNvSpPr txBox="1"/>
          <p:nvPr/>
        </p:nvSpPr>
        <p:spPr>
          <a:xfrm>
            <a:off x="2984500" y="6057338"/>
            <a:ext cx="19846577" cy="18335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sz="5600">
                <a:solidFill>
                  <a:srgbClr val="000000"/>
                </a:solidFill>
              </a:defRPr>
            </a:lvl1pPr>
          </a:lstStyle>
          <a:p>
            <a:pPr/>
            <a:r>
              <a:t>In welk personage kon je je inleven? Was er een moment waarop jouw beeld van een personage veranderde? </a:t>
            </a:r>
          </a:p>
        </p:txBody>
      </p:sp>
      <p:sp>
        <p:nvSpPr>
          <p:cNvPr id="194" name="Welke rol speelden humor, ongemak of overdrijving in de voorstelling?"/>
          <p:cNvSpPr txBox="1"/>
          <p:nvPr/>
        </p:nvSpPr>
        <p:spPr>
          <a:xfrm>
            <a:off x="3007525" y="8198229"/>
            <a:ext cx="20845415" cy="18335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sz="5600">
                <a:solidFill>
                  <a:srgbClr val="000000"/>
                </a:solidFill>
              </a:defRPr>
            </a:lvl1pPr>
          </a:lstStyle>
          <a:p>
            <a:pPr/>
            <a:r>
              <a:t>Welke rol speelden humor, ongemak of overdrijving in de voorstelling?</a:t>
            </a:r>
          </a:p>
        </p:txBody>
      </p:sp>
      <p:sp>
        <p:nvSpPr>
          <p:cNvPr id="195" name="Wie kreeg volgens jou de meeste ruimte om te spreken? Was er een perspectief dat je miste?"/>
          <p:cNvSpPr txBox="1"/>
          <p:nvPr/>
        </p:nvSpPr>
        <p:spPr>
          <a:xfrm>
            <a:off x="2984500" y="10339121"/>
            <a:ext cx="20531850" cy="18335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sz="5600">
                <a:solidFill>
                  <a:srgbClr val="000000"/>
                </a:solidFill>
              </a:defRPr>
            </a:lvl1pPr>
          </a:lstStyle>
          <a:p>
            <a:pPr/>
            <a:r>
              <a:t>Wie kreeg volgens jou de meeste ruimte om te spreken? Was er een perspectief dat je miste?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48544"/>
            <a:lumOff val="713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Zometeen gaan we het over het thema ‘sociale klasse’ hebben.…"/>
          <p:cNvSpPr txBox="1"/>
          <p:nvPr>
            <p:ph type="title"/>
          </p:nvPr>
        </p:nvSpPr>
        <p:spPr>
          <a:xfrm>
            <a:off x="1561461" y="2113845"/>
            <a:ext cx="21261078" cy="9488310"/>
          </a:xfrm>
          <a:prstGeom prst="rect">
            <a:avLst/>
          </a:prstGeom>
        </p:spPr>
        <p:txBody>
          <a:bodyPr/>
          <a:lstStyle/>
          <a:p>
            <a:pPr algn="ctr"/>
          </a:p>
          <a:p>
            <a:pPr algn="ctr"/>
            <a:r>
              <a:t>Zometeen gaan we het over het thema ‘sociale klasse’ hebben. </a:t>
            </a:r>
          </a:p>
          <a:p>
            <a:pPr algn="ctr"/>
          </a:p>
          <a:p>
            <a:pPr algn="ctr"/>
            <a:r>
              <a:t>Je hoeft hierbij niets over je eigen situatie te vertellen. Je mag ook een voorbeeld uit de voorstelling, de media of de samenleving gebruiken.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48544"/>
            <a:lumOff val="713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Heb je wel eens gemerkt dat er verschillende sociale klassen zijn in Nederland?"/>
          <p:cNvSpPr txBox="1"/>
          <p:nvPr>
            <p:ph type="title"/>
          </p:nvPr>
        </p:nvSpPr>
        <p:spPr>
          <a:xfrm>
            <a:off x="1206500" y="5552559"/>
            <a:ext cx="21971000" cy="2610882"/>
          </a:xfrm>
          <a:prstGeom prst="rect">
            <a:avLst/>
          </a:prstGeom>
        </p:spPr>
        <p:txBody>
          <a:bodyPr/>
          <a:lstStyle>
            <a:lvl1pPr algn="ctr" defTabSz="2365188">
              <a:lnSpc>
                <a:spcPct val="100000"/>
              </a:lnSpc>
              <a:defRPr spc="-164" sz="8245"/>
            </a:lvl1pPr>
          </a:lstStyle>
          <a:p>
            <a:pPr/>
            <a:r>
              <a:t>Heb je wel eens gemerkt dat er verschillende sociale klassen zijn in Nederland?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48544"/>
            <a:lumOff val="713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Heb je wel eens het gevoel gehad dat sociale klasse een effect had op de klas?"/>
          <p:cNvSpPr txBox="1"/>
          <p:nvPr/>
        </p:nvSpPr>
        <p:spPr>
          <a:xfrm>
            <a:off x="1505291" y="5514756"/>
            <a:ext cx="21373417" cy="26864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8500">
                <a:solidFill>
                  <a:srgbClr val="000000"/>
                </a:solidFill>
              </a:defRPr>
            </a:lvl1pPr>
          </a:lstStyle>
          <a:p>
            <a:pPr/>
            <a:r>
              <a:t>Heb je wel eens het gevoel gehad dat sociale klasse een effect had op de klas?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48544"/>
            <a:lumOff val="713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Bekijk de video"/>
          <p:cNvSpPr txBox="1"/>
          <p:nvPr/>
        </p:nvSpPr>
        <p:spPr>
          <a:xfrm>
            <a:off x="1206500" y="1333499"/>
            <a:ext cx="8025375" cy="1378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8500">
                <a:solidFill>
                  <a:srgbClr val="000000"/>
                </a:solidFill>
              </a:defRPr>
            </a:lvl1pPr>
          </a:lstStyle>
          <a:p>
            <a:pPr/>
            <a:r>
              <a:t>Bekijk de video</a:t>
            </a:r>
          </a:p>
        </p:txBody>
      </p:sp>
      <p:sp>
        <p:nvSpPr>
          <p:cNvPr id="204" name="Invoegen video: https://www.youtube.com/watch?v=vaIfr-1MPAQ"/>
          <p:cNvSpPr txBox="1"/>
          <p:nvPr/>
        </p:nvSpPr>
        <p:spPr>
          <a:xfrm>
            <a:off x="7668615" y="6627317"/>
            <a:ext cx="9046770" cy="461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pPr/>
            <a:r>
              <a:t>Invoegen video: https://www.youtube.com/watch?v=vaIfr-1MPAQ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48544"/>
            <a:lumOff val="713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Dankjewel en…"/>
          <p:cNvSpPr txBox="1"/>
          <p:nvPr>
            <p:ph type="ctrTitle"/>
          </p:nvPr>
        </p:nvSpPr>
        <p:spPr>
          <a:xfrm>
            <a:off x="2896456" y="4987619"/>
            <a:ext cx="10016275" cy="3740763"/>
          </a:xfrm>
          <a:prstGeom prst="rect">
            <a:avLst/>
          </a:prstGeom>
        </p:spPr>
        <p:txBody>
          <a:bodyPr/>
          <a:lstStyle/>
          <a:p>
            <a:pPr defTabSz="2267655">
              <a:defRPr spc="-178" sz="8928"/>
            </a:pPr>
            <a:r>
              <a:t>Dankjewel en </a:t>
            </a:r>
          </a:p>
          <a:p>
            <a:pPr defTabSz="2267655">
              <a:defRPr spc="-178" sz="8928"/>
            </a:pPr>
            <a:r>
              <a:t>tot ziens in het theater! &lt;3</a:t>
            </a:r>
          </a:p>
        </p:txBody>
      </p:sp>
      <p:pic>
        <p:nvPicPr>
          <p:cNvPr id="207" name="The-Drama-Theater-Oostpool-©-Elza-Jo-5.7-1097x1536 (1).jpg" descr="The-Drama-Theater-Oostpool-©-Elza-Jo-5.7-1097x1536 (1)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63171" y="651296"/>
            <a:ext cx="8865565" cy="124134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